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E6B6-8E14-4323-AD7D-7D7380FC66FD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82656-25B6-4069-9053-64FEE4ED43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2656-25B6-4069-9053-64FEE4ED434E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DBAE-9045-44CA-BA3C-801B3E1C3014}" type="datetimeFigureOut">
              <a:rPr lang="es-ES" smtClean="0"/>
              <a:pPr/>
              <a:t>29/02/2012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E5BBD-7457-4CC2-9F2E-4DCCD9E7FC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Repaso de algebra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                   Multiplicación de polinomios                	  </a:t>
            </a:r>
          </a:p>
          <a:p>
            <a:pPr>
              <a:buNone/>
            </a:pPr>
            <a:r>
              <a:rPr lang="es-ES" dirty="0" smtClean="0"/>
              <a:t>                   Sumar y resta de polinomios</a:t>
            </a:r>
          </a:p>
          <a:p>
            <a:pPr>
              <a:buNone/>
            </a:pPr>
            <a:r>
              <a:rPr lang="es-ES" dirty="0" smtClean="0"/>
              <a:t>       </a:t>
            </a:r>
          </a:p>
          <a:p>
            <a:pPr>
              <a:buNone/>
            </a:pPr>
            <a:r>
              <a:rPr lang="es-ES" dirty="0" smtClean="0"/>
              <a:t>                   División de  polinomios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Fórmulas notables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>
            <a:off x="971600" y="162880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971600" y="242088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971600" y="3356992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971600" y="4293096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División de polinomios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División de monomio por monomio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Ordenamos y simplificamos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755576" y="2276872"/>
          <a:ext cx="2016224" cy="605656"/>
        </p:xfrm>
        <a:graphic>
          <a:graphicData uri="http://schemas.openxmlformats.org/presentationml/2006/ole">
            <p:oleObj spid="_x0000_s31748" name="Ecuación" r:id="rId4" imgW="583920" imgH="203040" progId="Equation.3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827584" y="4293096"/>
          <a:ext cx="2592288" cy="1224136"/>
        </p:xfrm>
        <a:graphic>
          <a:graphicData uri="http://schemas.openxmlformats.org/presentationml/2006/ole">
            <p:oleObj spid="_x0000_s31749" name="Ecuación" r:id="rId5" imgW="6728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División de polinomio entre monomio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1187624" y="2060848"/>
          <a:ext cx="6096000" cy="657225"/>
        </p:xfrm>
        <a:graphic>
          <a:graphicData uri="http://schemas.openxmlformats.org/presentationml/2006/ole">
            <p:oleObj spid="_x0000_s32770" name="Ecuación" r:id="rId4" imgW="2120760" imgH="228600" progId="Equation.3">
              <p:embed/>
            </p:oleObj>
          </a:graphicData>
        </a:graphic>
      </p:graphicFrame>
      <p:graphicFrame>
        <p:nvGraphicFramePr>
          <p:cNvPr id="32771" name="3 Marcador de contenido"/>
          <p:cNvGraphicFramePr>
            <a:graphicFrameLocks noChangeAspect="1"/>
          </p:cNvGraphicFramePr>
          <p:nvPr/>
        </p:nvGraphicFramePr>
        <p:xfrm>
          <a:off x="1763688" y="2924944"/>
          <a:ext cx="4745038" cy="1204912"/>
        </p:xfrm>
        <a:graphic>
          <a:graphicData uri="http://schemas.openxmlformats.org/presentationml/2006/ole">
            <p:oleObj spid="_x0000_s32771" name="Ecuación" r:id="rId5" imgW="1650960" imgH="419040" progId="Equation.3">
              <p:embed/>
            </p:oleObj>
          </a:graphicData>
        </a:graphic>
      </p:graphicFrame>
      <p:graphicFrame>
        <p:nvGraphicFramePr>
          <p:cNvPr id="32772" name="3 Marcador de contenido"/>
          <p:cNvGraphicFramePr>
            <a:graphicFrameLocks noChangeAspect="1"/>
          </p:cNvGraphicFramePr>
          <p:nvPr/>
        </p:nvGraphicFramePr>
        <p:xfrm>
          <a:off x="2820988" y="4675188"/>
          <a:ext cx="2628900" cy="584200"/>
        </p:xfrm>
        <a:graphic>
          <a:graphicData uri="http://schemas.openxmlformats.org/presentationml/2006/ole">
            <p:oleObj spid="_x0000_s32772" name="Ecuación" r:id="rId6" imgW="914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División de polinomio entre polinomio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683568" y="1700808"/>
          <a:ext cx="3096344" cy="504056"/>
        </p:xfrm>
        <a:graphic>
          <a:graphicData uri="http://schemas.openxmlformats.org/presentationml/2006/ole">
            <p:oleObj spid="_x0000_s33794" name="Ecuación" r:id="rId4" imgW="1117440" imgH="203040" progId="Equation.3">
              <p:embed/>
            </p:oleObj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3851920" y="1700808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851920" y="227687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283968" y="1700808"/>
          <a:ext cx="915988" cy="441325"/>
        </p:xfrm>
        <a:graphic>
          <a:graphicData uri="http://schemas.openxmlformats.org/presentationml/2006/ole">
            <p:oleObj spid="_x0000_s33795" name="Ecuación" r:id="rId5" imgW="330120" imgH="17748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542925" y="2349500"/>
          <a:ext cx="985838" cy="504825"/>
        </p:xfrm>
        <a:graphic>
          <a:graphicData uri="http://schemas.openxmlformats.org/presentationml/2006/ole">
            <p:oleObj spid="_x0000_s33796" name="Ecuación" r:id="rId6" imgW="355320" imgH="20304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619672" y="2348880"/>
          <a:ext cx="703262" cy="504825"/>
        </p:xfrm>
        <a:graphic>
          <a:graphicData uri="http://schemas.openxmlformats.org/presentationml/2006/ole">
            <p:oleObj spid="_x0000_s33797" name="Ecuación" r:id="rId7" imgW="253800" imgH="203040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851920" y="2420888"/>
          <a:ext cx="703262" cy="504825"/>
        </p:xfrm>
        <a:graphic>
          <a:graphicData uri="http://schemas.openxmlformats.org/presentationml/2006/ole">
            <p:oleObj spid="_x0000_s33798" name="Ecuación" r:id="rId8" imgW="253800" imgH="20304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4572000" y="2492896"/>
          <a:ext cx="635000" cy="442912"/>
        </p:xfrm>
        <a:graphic>
          <a:graphicData uri="http://schemas.openxmlformats.org/presentationml/2006/ole">
            <p:oleObj spid="_x0000_s33799" name="Ecuación" r:id="rId9" imgW="228600" imgH="177480" progId="Equation.3">
              <p:embed/>
            </p:oleObj>
          </a:graphicData>
        </a:graphic>
      </p:graphicFrame>
      <p:cxnSp>
        <p:nvCxnSpPr>
          <p:cNvPr id="15" name="14 Conector recto"/>
          <p:cNvCxnSpPr/>
          <p:nvPr/>
        </p:nvCxnSpPr>
        <p:spPr>
          <a:xfrm>
            <a:off x="611560" y="306896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752475" y="3213100"/>
          <a:ext cx="352425" cy="442913"/>
        </p:xfrm>
        <a:graphic>
          <a:graphicData uri="http://schemas.openxmlformats.org/presentationml/2006/ole">
            <p:oleObj spid="_x0000_s33800" name="Ecuación" r:id="rId10" imgW="126720" imgH="177480" progId="Equation.3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547664" y="3212976"/>
          <a:ext cx="352425" cy="442913"/>
        </p:xfrm>
        <a:graphic>
          <a:graphicData uri="http://schemas.openxmlformats.org/presentationml/2006/ole">
            <p:oleObj spid="_x0000_s33801" name="Ecuación" r:id="rId11" imgW="126720" imgH="17748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2522538" y="3213100"/>
          <a:ext cx="1127125" cy="441325"/>
        </p:xfrm>
        <a:graphic>
          <a:graphicData uri="http://schemas.openxmlformats.org/presentationml/2006/ole">
            <p:oleObj spid="_x0000_s33802" name="Ecuación" r:id="rId12" imgW="406080" imgH="177480" progId="Equation.3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2416175" y="3789363"/>
          <a:ext cx="1408113" cy="441325"/>
        </p:xfrm>
        <a:graphic>
          <a:graphicData uri="http://schemas.openxmlformats.org/presentationml/2006/ole">
            <p:oleObj spid="_x0000_s33803" name="Ecuación" r:id="rId13" imgW="507960" imgH="177480" progId="Equation.3">
              <p:embed/>
            </p:oleObj>
          </a:graphicData>
        </a:graphic>
      </p:graphicFrame>
      <p:cxnSp>
        <p:nvCxnSpPr>
          <p:cNvPr id="21" name="20 Conector recto"/>
          <p:cNvCxnSpPr/>
          <p:nvPr/>
        </p:nvCxnSpPr>
        <p:spPr>
          <a:xfrm>
            <a:off x="1691680" y="450912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3419872" y="4581128"/>
          <a:ext cx="352425" cy="442913"/>
        </p:xfrm>
        <a:graphic>
          <a:graphicData uri="http://schemas.openxmlformats.org/presentationml/2006/ole">
            <p:oleObj spid="_x0000_s33804" name="Ecuación" r:id="rId14" imgW="126720" imgH="177480" progId="Equation.3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2699792" y="4581128"/>
          <a:ext cx="352425" cy="442913"/>
        </p:xfrm>
        <a:graphic>
          <a:graphicData uri="http://schemas.openxmlformats.org/presentationml/2006/ole">
            <p:oleObj spid="_x0000_s33805" name="Ecuación" r:id="rId15" imgW="126720" imgH="177480" progId="Equation.3">
              <p:embed/>
            </p:oleObj>
          </a:graphicData>
        </a:graphic>
      </p:graphicFrame>
      <p:cxnSp>
        <p:nvCxnSpPr>
          <p:cNvPr id="25" name="24 Conector recto de flecha"/>
          <p:cNvCxnSpPr/>
          <p:nvPr/>
        </p:nvCxnSpPr>
        <p:spPr>
          <a:xfrm>
            <a:off x="3851920" y="47251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5004048" y="45811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Residuo</a:t>
            </a:r>
            <a:endParaRPr lang="es-ES" dirty="0"/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5292080" y="270892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6300192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cociente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67544" y="537321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 lo tanto:  </a:t>
            </a:r>
            <a:endParaRPr lang="es-ES" dirty="0"/>
          </a:p>
        </p:txBody>
      </p:sp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1907704" y="5301208"/>
          <a:ext cx="6553200" cy="568325"/>
        </p:xfrm>
        <a:graphic>
          <a:graphicData uri="http://schemas.openxmlformats.org/presentationml/2006/ole">
            <p:oleObj spid="_x0000_s33806" name="Ecuación" r:id="rId16" imgW="2361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9" grpId="0" build="p"/>
      <p:bldP spid="3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Fórmulas notables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1 </a:t>
            </a:r>
            <a:r>
              <a:rPr lang="es-ES" baseline="30000" dirty="0" smtClean="0"/>
              <a:t>era</a:t>
            </a:r>
            <a:r>
              <a:rPr lang="es-ES" dirty="0" smtClean="0"/>
              <a:t> fórmula notable      </a:t>
            </a:r>
          </a:p>
          <a:p>
            <a:pPr>
              <a:lnSpc>
                <a:spcPct val="200000"/>
              </a:lnSpc>
            </a:pPr>
            <a:r>
              <a:rPr lang="es-ES" dirty="0" smtClean="0"/>
              <a:t>2 </a:t>
            </a:r>
            <a:r>
              <a:rPr lang="es-ES" baseline="30000" dirty="0" smtClean="0"/>
              <a:t>da</a:t>
            </a:r>
            <a:r>
              <a:rPr lang="es-ES" dirty="0" smtClean="0"/>
              <a:t>  fórmula notable</a:t>
            </a:r>
          </a:p>
          <a:p>
            <a:pPr>
              <a:lnSpc>
                <a:spcPct val="200000"/>
              </a:lnSpc>
            </a:pPr>
            <a:r>
              <a:rPr lang="es-ES" dirty="0" smtClean="0"/>
              <a:t>3 </a:t>
            </a:r>
            <a:r>
              <a:rPr lang="es-ES" baseline="30000" dirty="0" smtClean="0"/>
              <a:t>ra</a:t>
            </a:r>
            <a:r>
              <a:rPr lang="es-ES" dirty="0" smtClean="0"/>
              <a:t>  fórmula notable</a:t>
            </a: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499992" y="1916832"/>
          <a:ext cx="1609452" cy="624706"/>
        </p:xfrm>
        <a:graphic>
          <a:graphicData uri="http://schemas.openxmlformats.org/presentationml/2006/ole">
            <p:oleObj spid="_x0000_s37890" name="Ecuación" r:id="rId4" imgW="482400" imgH="24120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499992" y="2996952"/>
          <a:ext cx="1608137" cy="625475"/>
        </p:xfrm>
        <a:graphic>
          <a:graphicData uri="http://schemas.openxmlformats.org/presentationml/2006/ole">
            <p:oleObj spid="_x0000_s37891" name="Ecuación" r:id="rId5" imgW="48240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427984" y="4077072"/>
          <a:ext cx="2708275" cy="558800"/>
        </p:xfrm>
        <a:graphic>
          <a:graphicData uri="http://schemas.openxmlformats.org/presentationml/2006/ole">
            <p:oleObj spid="_x0000_s37892" name="Ecuación" r:id="rId6" imgW="8125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 </a:t>
            </a:r>
            <a:r>
              <a:rPr lang="es-ES" baseline="30000" dirty="0" smtClean="0"/>
              <a:t>era</a:t>
            </a:r>
            <a:r>
              <a:rPr lang="es-ES" dirty="0" smtClean="0"/>
              <a:t> Fórmula notable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1115616" y="1844824"/>
          <a:ext cx="2366962" cy="936625"/>
        </p:xfrm>
        <a:graphic>
          <a:graphicData uri="http://schemas.openxmlformats.org/presentationml/2006/ole">
            <p:oleObj spid="_x0000_s38914" name="Ecuación" r:id="rId4" imgW="609480" imgH="241200" progId="Equation.3">
              <p:embed/>
            </p:oleObj>
          </a:graphicData>
        </a:graphic>
      </p:graphicFrame>
      <p:graphicFrame>
        <p:nvGraphicFramePr>
          <p:cNvPr id="38915" name="3 Marcador de contenido"/>
          <p:cNvGraphicFramePr>
            <a:graphicFrameLocks noChangeAspect="1"/>
          </p:cNvGraphicFramePr>
          <p:nvPr/>
        </p:nvGraphicFramePr>
        <p:xfrm>
          <a:off x="3563888" y="1916832"/>
          <a:ext cx="690563" cy="787400"/>
        </p:xfrm>
        <a:graphic>
          <a:graphicData uri="http://schemas.openxmlformats.org/presentationml/2006/ole">
            <p:oleObj spid="_x0000_s38915" name="Ecuación" r:id="rId5" imgW="177480" imgH="203040" progId="Equation.3">
              <p:embed/>
            </p:oleObj>
          </a:graphicData>
        </a:graphic>
      </p:graphicFrame>
      <p:graphicFrame>
        <p:nvGraphicFramePr>
          <p:cNvPr id="38916" name="3 Marcador de contenido"/>
          <p:cNvGraphicFramePr>
            <a:graphicFrameLocks noChangeAspect="1"/>
          </p:cNvGraphicFramePr>
          <p:nvPr/>
        </p:nvGraphicFramePr>
        <p:xfrm>
          <a:off x="4067944" y="1988840"/>
          <a:ext cx="1530350" cy="688975"/>
        </p:xfrm>
        <a:graphic>
          <a:graphicData uri="http://schemas.openxmlformats.org/presentationml/2006/ole">
            <p:oleObj spid="_x0000_s38916" name="Ecuación" r:id="rId6" imgW="393480" imgH="177480" progId="Equation.3">
              <p:embed/>
            </p:oleObj>
          </a:graphicData>
        </a:graphic>
      </p:graphicFrame>
      <p:graphicFrame>
        <p:nvGraphicFramePr>
          <p:cNvPr id="38917" name="3 Marcador de contenido"/>
          <p:cNvGraphicFramePr>
            <a:graphicFrameLocks noChangeAspect="1"/>
          </p:cNvGraphicFramePr>
          <p:nvPr/>
        </p:nvGraphicFramePr>
        <p:xfrm>
          <a:off x="5580112" y="1916832"/>
          <a:ext cx="1135062" cy="787400"/>
        </p:xfrm>
        <a:graphic>
          <a:graphicData uri="http://schemas.openxmlformats.org/presentationml/2006/ole">
            <p:oleObj spid="_x0000_s38917" name="Ecuación" r:id="rId7" imgW="291960" imgH="203040" progId="Equation.3">
              <p:embed/>
            </p:oleObj>
          </a:graphicData>
        </a:graphic>
      </p:graphicFrame>
      <p:graphicFrame>
        <p:nvGraphicFramePr>
          <p:cNvPr id="38918" name="3 Marcador de contenido"/>
          <p:cNvGraphicFramePr>
            <a:graphicFrameLocks noChangeAspect="1"/>
          </p:cNvGraphicFramePr>
          <p:nvPr/>
        </p:nvGraphicFramePr>
        <p:xfrm>
          <a:off x="1065213" y="3357563"/>
          <a:ext cx="2613025" cy="936625"/>
        </p:xfrm>
        <a:graphic>
          <a:graphicData uri="http://schemas.openxmlformats.org/presentationml/2006/ole">
            <p:oleObj spid="_x0000_s38918" name="Ecuación" r:id="rId8" imgW="672840" imgH="241200" progId="Equation.3">
              <p:embed/>
            </p:oleObj>
          </a:graphicData>
        </a:graphic>
      </p:graphicFrame>
      <p:graphicFrame>
        <p:nvGraphicFramePr>
          <p:cNvPr id="38919" name="3 Marcador de contenido"/>
          <p:cNvGraphicFramePr>
            <a:graphicFrameLocks noChangeAspect="1"/>
          </p:cNvGraphicFramePr>
          <p:nvPr/>
        </p:nvGraphicFramePr>
        <p:xfrm>
          <a:off x="3632200" y="3357563"/>
          <a:ext cx="987425" cy="787400"/>
        </p:xfrm>
        <a:graphic>
          <a:graphicData uri="http://schemas.openxmlformats.org/presentationml/2006/ole">
            <p:oleObj spid="_x0000_s38919" name="Ecuación" r:id="rId9" imgW="253800" imgH="203040" progId="Equation.3">
              <p:embed/>
            </p:oleObj>
          </a:graphicData>
        </a:graphic>
      </p:graphicFrame>
      <p:graphicFrame>
        <p:nvGraphicFramePr>
          <p:cNvPr id="38920" name="3 Marcador de contenido"/>
          <p:cNvGraphicFramePr>
            <a:graphicFrameLocks noChangeAspect="1"/>
          </p:cNvGraphicFramePr>
          <p:nvPr/>
        </p:nvGraphicFramePr>
        <p:xfrm>
          <a:off x="4499992" y="3429000"/>
          <a:ext cx="1530350" cy="688975"/>
        </p:xfrm>
        <a:graphic>
          <a:graphicData uri="http://schemas.openxmlformats.org/presentationml/2006/ole">
            <p:oleObj spid="_x0000_s38920" name="Ecuación" r:id="rId10" imgW="393480" imgH="177480" progId="Equation.3">
              <p:embed/>
            </p:oleObj>
          </a:graphicData>
        </a:graphic>
      </p:graphicFrame>
      <p:graphicFrame>
        <p:nvGraphicFramePr>
          <p:cNvPr id="38921" name="3 Marcador de contenido"/>
          <p:cNvGraphicFramePr>
            <a:graphicFrameLocks noChangeAspect="1"/>
          </p:cNvGraphicFramePr>
          <p:nvPr/>
        </p:nvGraphicFramePr>
        <p:xfrm>
          <a:off x="6012160" y="3429000"/>
          <a:ext cx="1184275" cy="688975"/>
        </p:xfrm>
        <a:graphic>
          <a:graphicData uri="http://schemas.openxmlformats.org/presentationml/2006/ole">
            <p:oleObj spid="_x0000_s38921" name="Ecuación" r:id="rId11" imgW="304560" imgH="177480" progId="Equation.3">
              <p:embed/>
            </p:oleObj>
          </a:graphicData>
        </a:graphic>
      </p:graphicFrame>
      <p:graphicFrame>
        <p:nvGraphicFramePr>
          <p:cNvPr id="38922" name="3 Marcador de contenido"/>
          <p:cNvGraphicFramePr>
            <a:graphicFrameLocks noChangeAspect="1"/>
          </p:cNvGraphicFramePr>
          <p:nvPr/>
        </p:nvGraphicFramePr>
        <p:xfrm>
          <a:off x="944563" y="4941888"/>
          <a:ext cx="2957512" cy="936625"/>
        </p:xfrm>
        <a:graphic>
          <a:graphicData uri="http://schemas.openxmlformats.org/presentationml/2006/ole">
            <p:oleObj spid="_x0000_s38922" name="Ecuación" r:id="rId12" imgW="761760" imgH="241200" progId="Equation.3">
              <p:embed/>
            </p:oleObj>
          </a:graphicData>
        </a:graphic>
      </p:graphicFrame>
      <p:graphicFrame>
        <p:nvGraphicFramePr>
          <p:cNvPr id="38923" name="3 Marcador de contenido"/>
          <p:cNvGraphicFramePr>
            <a:graphicFrameLocks noChangeAspect="1"/>
          </p:cNvGraphicFramePr>
          <p:nvPr/>
        </p:nvGraphicFramePr>
        <p:xfrm>
          <a:off x="3923928" y="4941168"/>
          <a:ext cx="987425" cy="787400"/>
        </p:xfrm>
        <a:graphic>
          <a:graphicData uri="http://schemas.openxmlformats.org/presentationml/2006/ole">
            <p:oleObj spid="_x0000_s38923" name="Ecuación" r:id="rId13" imgW="253800" imgH="203040" progId="Equation.3">
              <p:embed/>
            </p:oleObj>
          </a:graphicData>
        </a:graphic>
      </p:graphicFrame>
      <p:graphicFrame>
        <p:nvGraphicFramePr>
          <p:cNvPr id="38924" name="3 Marcador de contenido"/>
          <p:cNvGraphicFramePr>
            <a:graphicFrameLocks noChangeAspect="1"/>
          </p:cNvGraphicFramePr>
          <p:nvPr/>
        </p:nvGraphicFramePr>
        <p:xfrm>
          <a:off x="4860032" y="5013176"/>
          <a:ext cx="1827213" cy="688975"/>
        </p:xfrm>
        <a:graphic>
          <a:graphicData uri="http://schemas.openxmlformats.org/presentationml/2006/ole">
            <p:oleObj spid="_x0000_s38924" name="Ecuación" r:id="rId14" imgW="469800" imgH="177480" progId="Equation.3">
              <p:embed/>
            </p:oleObj>
          </a:graphicData>
        </a:graphic>
      </p:graphicFrame>
      <p:graphicFrame>
        <p:nvGraphicFramePr>
          <p:cNvPr id="38925" name="3 Marcador de contenido"/>
          <p:cNvGraphicFramePr>
            <a:graphicFrameLocks noChangeAspect="1"/>
          </p:cNvGraphicFramePr>
          <p:nvPr/>
        </p:nvGraphicFramePr>
        <p:xfrm>
          <a:off x="6588224" y="4869160"/>
          <a:ext cx="1727200" cy="787400"/>
        </p:xfrm>
        <a:graphic>
          <a:graphicData uri="http://schemas.openxmlformats.org/presentationml/2006/ole">
            <p:oleObj spid="_x0000_s38925" name="Ecuación" r:id="rId15" imgW="444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</a:t>
            </a:r>
            <a:r>
              <a:rPr lang="es-ES" baseline="30000" dirty="0" smtClean="0"/>
              <a:t>da  </a:t>
            </a:r>
            <a:r>
              <a:rPr lang="es-ES" dirty="0" smtClean="0"/>
              <a:t> Fórmula notable</a:t>
            </a:r>
            <a:endParaRPr lang="es-ES" baseline="30000" dirty="0"/>
          </a:p>
        </p:txBody>
      </p:sp>
      <p:graphicFrame>
        <p:nvGraphicFramePr>
          <p:cNvPr id="39938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1116013" y="1628800"/>
          <a:ext cx="6480323" cy="936104"/>
        </p:xfrm>
        <a:graphic>
          <a:graphicData uri="http://schemas.openxmlformats.org/presentationml/2006/ole">
            <p:oleObj spid="_x0000_s39938" name="Ecuación" r:id="rId4" imgW="1422360" imgH="241200" progId="Equation.3">
              <p:embed/>
            </p:oleObj>
          </a:graphicData>
        </a:graphic>
      </p:graphicFrame>
      <p:graphicFrame>
        <p:nvGraphicFramePr>
          <p:cNvPr id="39939" name="3 Marcador de contenido"/>
          <p:cNvGraphicFramePr>
            <a:graphicFrameLocks noChangeAspect="1"/>
          </p:cNvGraphicFramePr>
          <p:nvPr/>
        </p:nvGraphicFramePr>
        <p:xfrm>
          <a:off x="839788" y="3716338"/>
          <a:ext cx="7175500" cy="936625"/>
        </p:xfrm>
        <a:graphic>
          <a:graphicData uri="http://schemas.openxmlformats.org/presentationml/2006/ole">
            <p:oleObj spid="_x0000_s39939" name="Ecuación" r:id="rId5" imgW="1574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</a:t>
            </a:r>
            <a:r>
              <a:rPr lang="es-ES" baseline="30000" dirty="0" smtClean="0"/>
              <a:t>era</a:t>
            </a:r>
            <a:r>
              <a:rPr lang="es-ES" dirty="0" smtClean="0"/>
              <a:t> Fórmula Notable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971600" y="1844824"/>
          <a:ext cx="3672408" cy="636265"/>
        </p:xfrm>
        <a:graphic>
          <a:graphicData uri="http://schemas.openxmlformats.org/presentationml/2006/ole">
            <p:oleObj spid="_x0000_s40962" name="Ecuación" r:id="rId4" imgW="927000" imgH="215640" progId="Equation.3">
              <p:embed/>
            </p:oleObj>
          </a:graphicData>
        </a:graphic>
      </p:graphicFrame>
      <p:graphicFrame>
        <p:nvGraphicFramePr>
          <p:cNvPr id="40963" name="3 Marcador de contenido"/>
          <p:cNvGraphicFramePr>
            <a:graphicFrameLocks noChangeAspect="1"/>
          </p:cNvGraphicFramePr>
          <p:nvPr/>
        </p:nvGraphicFramePr>
        <p:xfrm>
          <a:off x="4788024" y="1844824"/>
          <a:ext cx="2021606" cy="598488"/>
        </p:xfrm>
        <a:graphic>
          <a:graphicData uri="http://schemas.openxmlformats.org/presentationml/2006/ole">
            <p:oleObj spid="_x0000_s40963" name="Ecuación" r:id="rId5" imgW="457200" imgH="203040" progId="Equation.3">
              <p:embed/>
            </p:oleObj>
          </a:graphicData>
        </a:graphic>
      </p:graphicFrame>
      <p:graphicFrame>
        <p:nvGraphicFramePr>
          <p:cNvPr id="40964" name="3 Marcador de contenido"/>
          <p:cNvGraphicFramePr>
            <a:graphicFrameLocks noChangeAspect="1"/>
          </p:cNvGraphicFramePr>
          <p:nvPr/>
        </p:nvGraphicFramePr>
        <p:xfrm>
          <a:off x="539552" y="3284984"/>
          <a:ext cx="4775200" cy="635000"/>
        </p:xfrm>
        <a:graphic>
          <a:graphicData uri="http://schemas.openxmlformats.org/presentationml/2006/ole">
            <p:oleObj spid="_x0000_s40964" name="Ecuación" r:id="rId6" imgW="1079280" imgH="215640" progId="Equation.3">
              <p:embed/>
            </p:oleObj>
          </a:graphicData>
        </a:graphic>
      </p:graphicFrame>
      <p:graphicFrame>
        <p:nvGraphicFramePr>
          <p:cNvPr id="40965" name="3 Marcador de contenido"/>
          <p:cNvGraphicFramePr>
            <a:graphicFrameLocks noChangeAspect="1"/>
          </p:cNvGraphicFramePr>
          <p:nvPr/>
        </p:nvGraphicFramePr>
        <p:xfrm>
          <a:off x="5220072" y="3284984"/>
          <a:ext cx="2470150" cy="598487"/>
        </p:xfrm>
        <a:graphic>
          <a:graphicData uri="http://schemas.openxmlformats.org/presentationml/2006/ole">
            <p:oleObj spid="_x0000_s40965" name="Ecuación" r:id="rId7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Multiplicaciones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              Multiplicación de monomio por                 	         monomio .</a:t>
            </a:r>
          </a:p>
          <a:p>
            <a:r>
              <a:rPr lang="es-ES" dirty="0" smtClean="0"/>
              <a:t>               Multiplicación de monomio por            	         polinomio </a:t>
            </a:r>
          </a:p>
          <a:p>
            <a:r>
              <a:rPr lang="es-ES" dirty="0" smtClean="0"/>
              <a:t>               Multiplicación de binomio por             	         binomio</a:t>
            </a:r>
          </a:p>
          <a:p>
            <a:r>
              <a:rPr lang="es-ES" dirty="0" smtClean="0"/>
              <a:t>               polinomio por polinomio       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971600" y="170080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1043608" y="2852936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1043608" y="386104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1043608" y="494116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Multiplicación de monomio por monomio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  3xy</a:t>
            </a:r>
            <a:r>
              <a:rPr lang="es-ES" baseline="30000" dirty="0" smtClean="0"/>
              <a:t>2</a:t>
            </a:r>
            <a:r>
              <a:rPr lang="es-ES" dirty="0" smtClean="0"/>
              <a:t>• 4xy   =  12x</a:t>
            </a:r>
            <a:r>
              <a:rPr lang="es-ES" baseline="30000" dirty="0" smtClean="0"/>
              <a:t>2</a:t>
            </a:r>
            <a:r>
              <a:rPr lang="es-ES" dirty="0" smtClean="0"/>
              <a:t>y</a:t>
            </a:r>
            <a:r>
              <a:rPr lang="es-ES" baseline="30000" dirty="0" smtClean="0"/>
              <a:t>3</a:t>
            </a:r>
          </a:p>
          <a:p>
            <a:pPr>
              <a:buNone/>
            </a:pPr>
            <a:endParaRPr lang="es-ES" baseline="30000" dirty="0"/>
          </a:p>
          <a:p>
            <a:pPr>
              <a:buNone/>
            </a:pPr>
            <a:endParaRPr lang="es-ES" baseline="30000" dirty="0" smtClean="0"/>
          </a:p>
          <a:p>
            <a:pPr>
              <a:buNone/>
            </a:pPr>
            <a:endParaRPr lang="es-ES" baseline="30000" dirty="0"/>
          </a:p>
          <a:p>
            <a:pPr>
              <a:buNone/>
            </a:pPr>
            <a:r>
              <a:rPr lang="es-ES" baseline="30000" dirty="0" smtClean="0"/>
              <a:t>                                                    =                                =          </a:t>
            </a:r>
          </a:p>
          <a:p>
            <a:pPr>
              <a:buNone/>
            </a:pPr>
            <a:endParaRPr lang="es-ES" baseline="30000" dirty="0" smtClean="0"/>
          </a:p>
          <a:p>
            <a:pPr>
              <a:buNone/>
            </a:pPr>
            <a:endParaRPr lang="es-ES" baseline="30000" dirty="0"/>
          </a:p>
          <a:p>
            <a:pPr>
              <a:buNone/>
            </a:pPr>
            <a:endParaRPr lang="es-ES" baseline="30000" dirty="0" smtClean="0"/>
          </a:p>
          <a:p>
            <a:pPr>
              <a:buNone/>
            </a:pPr>
            <a:r>
              <a:rPr lang="es-ES" dirty="0" smtClean="0"/>
              <a:t>      </a:t>
            </a: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115616" y="3501008"/>
          <a:ext cx="2520280" cy="988938"/>
        </p:xfrm>
        <a:graphic>
          <a:graphicData uri="http://schemas.openxmlformats.org/presentationml/2006/ole">
            <p:oleObj spid="_x0000_s1026" name="Ecuación" r:id="rId4" imgW="91440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39952" y="3501008"/>
          <a:ext cx="1609725" cy="989012"/>
        </p:xfrm>
        <a:graphic>
          <a:graphicData uri="http://schemas.openxmlformats.org/presentationml/2006/ole">
            <p:oleObj spid="_x0000_s1027" name="Ecuación" r:id="rId5" imgW="583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Multiplicación de monomio por polinomio</a:t>
            </a:r>
            <a:endParaRPr lang="es-E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idx="1"/>
          </p:nvPr>
        </p:nvGraphicFramePr>
        <p:xfrm>
          <a:off x="899592" y="1988840"/>
          <a:ext cx="3650828" cy="576064"/>
        </p:xfrm>
        <a:graphic>
          <a:graphicData uri="http://schemas.openxmlformats.org/presentationml/2006/ole">
            <p:oleObj spid="_x0000_s2053" name="Ecuación" r:id="rId4" imgW="139680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115616" y="3140968"/>
          <a:ext cx="3154362" cy="576262"/>
        </p:xfrm>
        <a:graphic>
          <a:graphicData uri="http://schemas.openxmlformats.org/presentationml/2006/ole">
            <p:oleObj spid="_x0000_s2054" name="Ecuación" r:id="rId5" imgW="1206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Multiplicación de binomio por binomio</a:t>
            </a:r>
            <a:endParaRPr lang="es-E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755576" y="2204864"/>
          <a:ext cx="5456659" cy="936823"/>
        </p:xfrm>
        <a:graphic>
          <a:graphicData uri="http://schemas.openxmlformats.org/presentationml/2006/ole">
            <p:oleObj spid="_x0000_s3074" name="Ecuación" r:id="rId4" imgW="12315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27584" y="4221088"/>
          <a:ext cx="5354637" cy="681037"/>
        </p:xfrm>
        <a:graphic>
          <a:graphicData uri="http://schemas.openxmlformats.org/presentationml/2006/ole">
            <p:oleObj spid="_x0000_s3075" name="Ecuación" r:id="rId5" imgW="1600200" imgH="203040" progId="Equation.3">
              <p:embed/>
            </p:oleObj>
          </a:graphicData>
        </a:graphic>
      </p:graphicFrame>
      <p:sp>
        <p:nvSpPr>
          <p:cNvPr id="9" name="8 Flecha curvada hacia abajo"/>
          <p:cNvSpPr/>
          <p:nvPr/>
        </p:nvSpPr>
        <p:spPr>
          <a:xfrm>
            <a:off x="1691680" y="1412776"/>
            <a:ext cx="2592288" cy="8640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curvada hacia abajo"/>
          <p:cNvSpPr/>
          <p:nvPr/>
        </p:nvSpPr>
        <p:spPr>
          <a:xfrm>
            <a:off x="1763688" y="1340768"/>
            <a:ext cx="3888432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urvada hacia arriba"/>
          <p:cNvSpPr/>
          <p:nvPr/>
        </p:nvSpPr>
        <p:spPr>
          <a:xfrm>
            <a:off x="3059832" y="3068960"/>
            <a:ext cx="1152128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Flecha curvada hacia arriba"/>
          <p:cNvSpPr/>
          <p:nvPr/>
        </p:nvSpPr>
        <p:spPr>
          <a:xfrm>
            <a:off x="3203848" y="3212976"/>
            <a:ext cx="2592288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601788" y="5589588"/>
          <a:ext cx="3951287" cy="681037"/>
        </p:xfrm>
        <a:graphic>
          <a:graphicData uri="http://schemas.openxmlformats.org/presentationml/2006/ole">
            <p:oleObj spid="_x0000_s3078" name="Ecuación" r:id="rId6" imgW="1180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Multiplicación de polinomio por polinomio</a:t>
            </a:r>
            <a:endParaRPr lang="es-E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1043608" y="2852936"/>
          <a:ext cx="6264696" cy="908050"/>
        </p:xfrm>
        <a:graphic>
          <a:graphicData uri="http://schemas.openxmlformats.org/presentationml/2006/ole">
            <p:oleObj spid="_x0000_s4098" name="Ecuación" r:id="rId4" imgW="1231560" imgH="228600" progId="Equation.3">
              <p:embed/>
            </p:oleObj>
          </a:graphicData>
        </a:graphic>
      </p:graphicFrame>
      <p:sp>
        <p:nvSpPr>
          <p:cNvPr id="5" name="4 Flecha curvada hacia abajo"/>
          <p:cNvSpPr/>
          <p:nvPr/>
        </p:nvSpPr>
        <p:spPr>
          <a:xfrm>
            <a:off x="1547664" y="2348880"/>
            <a:ext cx="216024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abajo"/>
          <p:cNvSpPr/>
          <p:nvPr/>
        </p:nvSpPr>
        <p:spPr>
          <a:xfrm>
            <a:off x="1475656" y="2348880"/>
            <a:ext cx="3744416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>
            <a:off x="1619672" y="1772816"/>
            <a:ext cx="5400600" cy="1232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43608" y="4869160"/>
          <a:ext cx="6984775" cy="669528"/>
        </p:xfrm>
        <a:graphic>
          <a:graphicData uri="http://schemas.openxmlformats.org/presentationml/2006/ole">
            <p:oleObj spid="_x0000_s4099" name="Ecuación" r:id="rId5" imgW="198108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07704" y="5661248"/>
          <a:ext cx="4746625" cy="669925"/>
        </p:xfrm>
        <a:graphic>
          <a:graphicData uri="http://schemas.openxmlformats.org/presentationml/2006/ole">
            <p:oleObj spid="_x0000_s4100" name="Ecuación" r:id="rId6" imgW="1346040" imgH="203040" progId="Equation.3">
              <p:embed/>
            </p:oleObj>
          </a:graphicData>
        </a:graphic>
      </p:graphicFrame>
      <p:sp>
        <p:nvSpPr>
          <p:cNvPr id="9" name="8 Flecha curvada hacia arriba"/>
          <p:cNvSpPr/>
          <p:nvPr/>
        </p:nvSpPr>
        <p:spPr>
          <a:xfrm>
            <a:off x="2555776" y="3501008"/>
            <a:ext cx="1296144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curvada hacia arriba"/>
          <p:cNvSpPr/>
          <p:nvPr/>
        </p:nvSpPr>
        <p:spPr>
          <a:xfrm>
            <a:off x="2555776" y="3573016"/>
            <a:ext cx="2664296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urvada hacia arriba"/>
          <p:cNvSpPr/>
          <p:nvPr/>
        </p:nvSpPr>
        <p:spPr>
          <a:xfrm>
            <a:off x="2555776" y="3573016"/>
            <a:ext cx="4536504" cy="14401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Multiplicación de Polinomio por Polinomio</a:t>
            </a:r>
            <a:endParaRPr lang="es-E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1187624" y="2564904"/>
          <a:ext cx="5400600" cy="792087"/>
        </p:xfrm>
        <a:graphic>
          <a:graphicData uri="http://schemas.openxmlformats.org/presentationml/2006/ole">
            <p:oleObj spid="_x0000_s5122" name="Ecuación" r:id="rId4" imgW="149832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67544" y="4365104"/>
          <a:ext cx="8208912" cy="704850"/>
        </p:xfrm>
        <a:graphic>
          <a:graphicData uri="http://schemas.openxmlformats.org/presentationml/2006/ole">
            <p:oleObj spid="_x0000_s5123" name="Ecuación" r:id="rId5" imgW="2514600" imgH="203040" progId="Equation.3">
              <p:embed/>
            </p:oleObj>
          </a:graphicData>
        </a:graphic>
      </p:graphicFrame>
      <p:sp>
        <p:nvSpPr>
          <p:cNvPr id="6" name="5 Flecha curvada hacia abajo"/>
          <p:cNvSpPr/>
          <p:nvPr/>
        </p:nvSpPr>
        <p:spPr>
          <a:xfrm>
            <a:off x="1763688" y="2132856"/>
            <a:ext cx="2376264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Flecha curvada hacia arriba"/>
          <p:cNvSpPr/>
          <p:nvPr/>
        </p:nvSpPr>
        <p:spPr>
          <a:xfrm>
            <a:off x="2987824" y="3356992"/>
            <a:ext cx="792088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Flecha curvada hacia arriba"/>
          <p:cNvSpPr/>
          <p:nvPr/>
        </p:nvSpPr>
        <p:spPr>
          <a:xfrm>
            <a:off x="2915816" y="3356992"/>
            <a:ext cx="208823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curvada hacia arriba"/>
          <p:cNvSpPr/>
          <p:nvPr/>
        </p:nvSpPr>
        <p:spPr>
          <a:xfrm>
            <a:off x="2915816" y="3284984"/>
            <a:ext cx="3312368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Flecha curvada hacia abajo"/>
          <p:cNvSpPr/>
          <p:nvPr/>
        </p:nvSpPr>
        <p:spPr>
          <a:xfrm>
            <a:off x="2051720" y="2204864"/>
            <a:ext cx="3024336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Flecha curvada hacia abajo"/>
          <p:cNvSpPr/>
          <p:nvPr/>
        </p:nvSpPr>
        <p:spPr>
          <a:xfrm>
            <a:off x="2123728" y="1484784"/>
            <a:ext cx="3960440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Suma y resta de polinomios</a:t>
            </a:r>
            <a:endParaRPr lang="es-E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1403648" y="1700808"/>
          <a:ext cx="4522787" cy="608013"/>
        </p:xfrm>
        <a:graphic>
          <a:graphicData uri="http://schemas.openxmlformats.org/presentationml/2006/ole">
            <p:oleObj spid="_x0000_s6146" name="Ecuación" r:id="rId4" imgW="1511280" imgH="2030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475656" y="2852936"/>
          <a:ext cx="4522788" cy="608012"/>
        </p:xfrm>
        <a:graphic>
          <a:graphicData uri="http://schemas.openxmlformats.org/presentationml/2006/ole">
            <p:oleObj spid="_x0000_s6147" name="Ecuación" r:id="rId5" imgW="1511280" imgH="2030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123728" y="4077072"/>
          <a:ext cx="2660650" cy="608012"/>
        </p:xfrm>
        <a:graphic>
          <a:graphicData uri="http://schemas.openxmlformats.org/presentationml/2006/ole">
            <p:oleObj spid="_x0000_s6148" name="Ecuación" r:id="rId6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Suma y resta de polinomios con paréntesis </a:t>
            </a:r>
            <a:endParaRPr lang="es-E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idx="1"/>
          </p:nvPr>
        </p:nvGraphicFramePr>
        <p:xfrm>
          <a:off x="1475657" y="2060575"/>
          <a:ext cx="5477594" cy="576337"/>
        </p:xfrm>
        <a:graphic>
          <a:graphicData uri="http://schemas.openxmlformats.org/presentationml/2006/ole">
            <p:oleObj spid="_x0000_s7170" name="Ecuación" r:id="rId4" imgW="1917360" imgH="2286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981200" y="2813050"/>
          <a:ext cx="4751388" cy="512763"/>
        </p:xfrm>
        <a:graphic>
          <a:graphicData uri="http://schemas.openxmlformats.org/presentationml/2006/ole">
            <p:oleObj spid="_x0000_s7171" name="Ecuación" r:id="rId5" imgW="1663560" imgH="20304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033588" y="3644900"/>
          <a:ext cx="4787900" cy="512763"/>
        </p:xfrm>
        <a:graphic>
          <a:graphicData uri="http://schemas.openxmlformats.org/presentationml/2006/ole">
            <p:oleObj spid="_x0000_s7172" name="Ecuación" r:id="rId6" imgW="1676160" imgH="20304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84513" y="4508500"/>
          <a:ext cx="2865437" cy="512763"/>
        </p:xfrm>
        <a:graphic>
          <a:graphicData uri="http://schemas.openxmlformats.org/presentationml/2006/ole">
            <p:oleObj spid="_x0000_s7174" name="Ecuación" r:id="rId7" imgW="1002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127</Words>
  <Application>Microsoft Office PowerPoint</Application>
  <PresentationFormat>Presentación en pantalla (4:3)</PresentationFormat>
  <Paragraphs>71</Paragraphs>
  <Slides>16</Slides>
  <Notes>16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Tema de Office</vt:lpstr>
      <vt:lpstr>Ecuación</vt:lpstr>
      <vt:lpstr>Microsoft Editor de ecuaciones 3.0</vt:lpstr>
      <vt:lpstr>Repaso de algebra </vt:lpstr>
      <vt:lpstr>Multiplicaciones </vt:lpstr>
      <vt:lpstr>Multiplicación de monomio por monomio </vt:lpstr>
      <vt:lpstr>Multiplicación de monomio por polinomio</vt:lpstr>
      <vt:lpstr>Multiplicación de binomio por binomio</vt:lpstr>
      <vt:lpstr>Multiplicación de polinomio por polinomio</vt:lpstr>
      <vt:lpstr>Multiplicación de Polinomio por Polinomio</vt:lpstr>
      <vt:lpstr>Suma y resta de polinomios</vt:lpstr>
      <vt:lpstr>Suma y resta de polinomios con paréntesis </vt:lpstr>
      <vt:lpstr>División de polinomios</vt:lpstr>
      <vt:lpstr>División de polinomio entre monomio</vt:lpstr>
      <vt:lpstr>División de polinomio entre polinomio</vt:lpstr>
      <vt:lpstr>Fórmulas notables </vt:lpstr>
      <vt:lpstr>1 era Fórmula notable</vt:lpstr>
      <vt:lpstr>2da   Fórmula notable</vt:lpstr>
      <vt:lpstr>3era Fórmula Notable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de algebra </dc:title>
  <dc:creator>Valued Acer Customer</dc:creator>
  <cp:lastModifiedBy>Valued Acer Customer</cp:lastModifiedBy>
  <cp:revision>5</cp:revision>
  <dcterms:created xsi:type="dcterms:W3CDTF">2012-02-26T18:03:58Z</dcterms:created>
  <dcterms:modified xsi:type="dcterms:W3CDTF">2012-02-29T19:14:17Z</dcterms:modified>
</cp:coreProperties>
</file>