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handoutMasterIdLst>
    <p:handoutMasterId r:id="rId10"/>
  </p:handoutMasterIdLst>
  <p:sldIdLst>
    <p:sldId id="259" r:id="rId2"/>
    <p:sldId id="292" r:id="rId3"/>
    <p:sldId id="293" r:id="rId4"/>
    <p:sldId id="297" r:id="rId5"/>
    <p:sldId id="294" r:id="rId6"/>
    <p:sldId id="295" r:id="rId7"/>
    <p:sldId id="296" r:id="rId8"/>
  </p:sldIdLst>
  <p:sldSz cx="9144000" cy="6858000" type="screen4x3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eth Serrano" initials="M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2012A-A1DF-4A9B-9508-C0309314FF67}" type="datetimeFigureOut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CCB9B-BA64-4278-B11C-EB03D9210696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B7F58A-6108-4DC5-85AF-04B4DCAAAF62}" type="datetimeFigureOut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_tradn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B5197B-33A3-4A83-A2F4-458D8C57E6F0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197B-33A3-4A83-A2F4-458D8C57E6F0}" type="slidenum">
              <a:rPr lang="es-ES_tradnl" smtClean="0"/>
              <a:pPr/>
              <a:t>1</a:t>
            </a:fld>
            <a:endParaRPr lang="es-ES_trad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197B-33A3-4A83-A2F4-458D8C57E6F0}" type="slidenum">
              <a:rPr lang="es-ES_tradnl" smtClean="0"/>
              <a:pPr/>
              <a:t>2</a:t>
            </a:fld>
            <a:endParaRPr lang="es-ES_trad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197B-33A3-4A83-A2F4-458D8C57E6F0}" type="slidenum">
              <a:rPr lang="es-ES_tradnl" smtClean="0"/>
              <a:pPr/>
              <a:t>3</a:t>
            </a:fld>
            <a:endParaRPr lang="es-ES_tradn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197B-33A3-4A83-A2F4-458D8C57E6F0}" type="slidenum">
              <a:rPr lang="es-ES_tradnl" smtClean="0"/>
              <a:pPr/>
              <a:t>4</a:t>
            </a:fld>
            <a:endParaRPr lang="es-ES_tradn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197B-33A3-4A83-A2F4-458D8C57E6F0}" type="slidenum">
              <a:rPr lang="es-ES_tradnl" smtClean="0"/>
              <a:pPr/>
              <a:t>5</a:t>
            </a:fld>
            <a:endParaRPr lang="es-ES_tradn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197B-33A3-4A83-A2F4-458D8C57E6F0}" type="slidenum">
              <a:rPr lang="es-ES_tradnl" smtClean="0"/>
              <a:pPr/>
              <a:t>6</a:t>
            </a:fld>
            <a:endParaRPr lang="es-ES_tradn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197B-33A3-4A83-A2F4-458D8C57E6F0}" type="slidenum">
              <a:rPr lang="es-ES_tradnl" smtClean="0"/>
              <a:pPr/>
              <a:t>7</a:t>
            </a:fld>
            <a:endParaRPr lang="es-ES_trad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D003-A395-40FD-A636-6054C2D756D8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6B38-633E-4A96-AAE3-9EE30E322159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  <p:transition spd="slow"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11BC-46CE-4413-B581-8AC7C10ACC63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  <p:transition spd="slow"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26FB-0BF3-4AFE-B774-5EA89D0CBB0F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  <p:transition spd="slow"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4F5-75D7-4912-B1E6-053EA15F5EA9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B535-E14F-4223-B76E-D0747BF333AA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  <p:transition spd="slow"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C87B-FCE7-4F40-AF00-6F2DF3B25F36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  <p:transition spd="slow"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51B3-4215-4356-8A39-5027495DDEBB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  <p:transition spd="slow"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B787-D5EA-4D52-871C-D884C347286E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  <p:transition spd="slow"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E568-A613-4F9A-8AE3-C82914ABD9EB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  <p:transition spd="slow"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656-1D15-4BA7-A786-09AFF7EBF92D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7092B1-1B82-43DD-BAC5-D9BFAE20373E}" type="datetime1">
              <a:rPr lang="es-ES_tradnl" smtClean="0"/>
              <a:pPr/>
              <a:t>31/03/2011</a:t>
            </a:fld>
            <a:endParaRPr lang="es-ES_tradnl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34D3C3-367A-4F68-8462-57186008D12E}" type="slidenum">
              <a:rPr lang="es-ES_tradnl" smtClean="0"/>
              <a:pPr/>
              <a:t>‹Nº›</a:t>
            </a:fld>
            <a:endParaRPr lang="es-ES_tradnl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sndAc>
      <p:stSnd>
        <p:snd r:embed="rId13" name="applause.wav"/>
      </p:stSnd>
    </p:sndAc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jpeg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20 Marcador de contenido" descr="imagen calcu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786446" y="1571612"/>
            <a:ext cx="2928958" cy="507209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1444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CONOCIMIENTOS PREVIOS PARA LA Utilización DE LA CALCULADORA</a:t>
            </a:r>
            <a:endParaRPr lang="es-ES_tradnl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5720" y="1643051"/>
            <a:ext cx="5357850" cy="485778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s-ES" sz="2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Antes de trabajar en un ejercicio debemos limpiar la memoria de la calculadora para que se vuelva a modo de fábrica, así que presione las siguientes teclas en el orden descrito.</a:t>
            </a:r>
            <a:endParaRPr lang="es-ES_tradnl" sz="2800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SHIFT      </a:t>
            </a:r>
          </a:p>
          <a:p>
            <a:pPr algn="ctr">
              <a:buNone/>
            </a:pPr>
            <a:r>
              <a:rPr lang="es-E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9 </a:t>
            </a:r>
          </a:p>
          <a:p>
            <a:pPr algn="ctr">
              <a:buNone/>
            </a:pPr>
            <a:r>
              <a:rPr lang="es-E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3  </a:t>
            </a:r>
          </a:p>
          <a:p>
            <a:pPr algn="ctr">
              <a:buNone/>
            </a:pPr>
            <a:r>
              <a:rPr lang="es-E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= </a:t>
            </a:r>
          </a:p>
          <a:p>
            <a:pPr algn="ctr">
              <a:buNone/>
            </a:pPr>
            <a:r>
              <a:rPr lang="es-E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AC</a:t>
            </a:r>
            <a:endParaRPr lang="es-ES_tradnl" sz="2400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_tradnl" sz="18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3500430" y="3500438"/>
            <a:ext cx="2714644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3286116" y="5000636"/>
            <a:ext cx="3929090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3286116" y="5429264"/>
            <a:ext cx="392909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357554" y="5857892"/>
            <a:ext cx="485778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3357554" y="5214950"/>
            <a:ext cx="485778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1</a:t>
            </a:fld>
            <a:endParaRPr lang="es-ES_tradnl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Profesora: Marieth Serrano Ramírez</a:t>
            </a:r>
            <a:endParaRPr lang="es-ES_tradnl" dirty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Procedimiento para obtener la </a:t>
            </a:r>
            <a:br>
              <a:rPr lang="es-CR" dirty="0" smtClean="0"/>
            </a:br>
            <a:r>
              <a:rPr lang="es-CR" dirty="0" smtClean="0"/>
              <a:t>pre imagen </a:t>
            </a:r>
            <a:endParaRPr lang="es-CR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s-CR" dirty="0" smtClean="0"/>
              <a:t>Para obtener la pre imagen nos deben de dar la imagen.</a:t>
            </a:r>
          </a:p>
          <a:p>
            <a:pPr marL="514350" indent="-514350">
              <a:buFont typeface="+mj-lt"/>
              <a:buAutoNum type="arabicParenR"/>
            </a:pPr>
            <a:r>
              <a:rPr lang="es-CR" dirty="0" smtClean="0"/>
              <a:t>Tomamos la imagen y la igualamos a la expresión que nos dan.</a:t>
            </a:r>
          </a:p>
          <a:p>
            <a:pPr marL="514350" indent="-514350">
              <a:buFont typeface="+mj-lt"/>
              <a:buAutoNum type="arabicParenR"/>
            </a:pPr>
            <a:r>
              <a:rPr lang="es-CR" dirty="0" smtClean="0"/>
              <a:t>Cuando igualamos no usamos la tecla  igual  si no que utilizamos  Alpha  y la tecla donde esta la </a:t>
            </a:r>
            <a:r>
              <a:rPr lang="es-CR" dirty="0" smtClean="0"/>
              <a:t>CALC</a:t>
            </a:r>
            <a:r>
              <a:rPr lang="es-CR" dirty="0" smtClean="0"/>
              <a:t> </a:t>
            </a:r>
            <a:r>
              <a:rPr lang="es-CR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s-CR" dirty="0" smtClean="0"/>
              <a:t>Luego cuando termínanos de meter nuestra expresión hacemos:</a:t>
            </a:r>
          </a:p>
          <a:p>
            <a:pPr marL="514350" indent="-514350">
              <a:buFont typeface="+mj-lt"/>
              <a:buAutoNum type="arabicParenR"/>
            </a:pPr>
            <a:r>
              <a:rPr lang="es-CR" dirty="0" smtClean="0"/>
              <a:t>Shift        calc         0       = </a:t>
            </a:r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Profesora: Marieth Serrano Ramírez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2</a:t>
            </a:fld>
            <a:endParaRPr lang="es-ES_tradnl" dirty="0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1907704" y="5517232"/>
          <a:ext cx="504056" cy="283716"/>
        </p:xfrm>
        <a:graphic>
          <a:graphicData uri="http://schemas.openxmlformats.org/presentationml/2006/ole">
            <p:oleObj spid="_x0000_s1026" name="Ecuación" r:id="rId4" imgW="190440" imgH="139680" progId="Equation.3">
              <p:embed/>
            </p:oleObj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2987824" y="5517232"/>
          <a:ext cx="504056" cy="357882"/>
        </p:xfrm>
        <a:graphic>
          <a:graphicData uri="http://schemas.openxmlformats.org/presentationml/2006/ole">
            <p:oleObj spid="_x0000_s1028" name="Ecuación" r:id="rId5" imgW="190440" imgH="139680" progId="Equation.3">
              <p:embed/>
            </p:oleObj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3923928" y="5589240"/>
          <a:ext cx="576064" cy="285874"/>
        </p:xfrm>
        <a:graphic>
          <a:graphicData uri="http://schemas.openxmlformats.org/presentationml/2006/ole">
            <p:oleObj spid="_x0000_s1029" name="Ecuación" r:id="rId6" imgW="190440" imgH="139680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Ejemplo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R" dirty="0" smtClean="0"/>
              <a:t>Para la función dada por</a:t>
            </a:r>
          </a:p>
          <a:p>
            <a:pPr>
              <a:buNone/>
            </a:pPr>
            <a:r>
              <a:rPr lang="es-CR" dirty="0" smtClean="0"/>
              <a:t>                    , la pre imagen </a:t>
            </a:r>
          </a:p>
          <a:p>
            <a:pPr>
              <a:buNone/>
            </a:pPr>
            <a:r>
              <a:rPr lang="es-CR" dirty="0" smtClean="0"/>
              <a:t>de -6   es </a:t>
            </a:r>
          </a:p>
          <a:p>
            <a:pPr>
              <a:buNone/>
            </a:pPr>
            <a:endParaRPr lang="es-CR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Profesora: Marieth Serrano Ramírez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3</a:t>
            </a:fld>
            <a:endParaRPr lang="es-ES_tradnl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683568" y="2276872"/>
          <a:ext cx="1374254" cy="700906"/>
        </p:xfrm>
        <a:graphic>
          <a:graphicData uri="http://schemas.openxmlformats.org/presentationml/2006/ole">
            <p:oleObj spid="_x0000_s2050" name="Ecuación" r:id="rId4" imgW="876240" imgH="393480" progId="Equation.3">
              <p:embed/>
            </p:oleObj>
          </a:graphicData>
        </a:graphic>
      </p:graphicFrame>
      <p:pic>
        <p:nvPicPr>
          <p:cNvPr id="8" name="20 Marcador de contenido" descr="imagen calc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764704"/>
            <a:ext cx="4104456" cy="561662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4000" dirty="0" smtClean="0"/>
              <a:t>Calculo del dominio = al calculo de la pre imagen </a:t>
            </a:r>
            <a:endParaRPr lang="es-C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R" dirty="0" smtClean="0"/>
              <a:t>Si el ámbito de la función dada por f(x)= 5x -2 es </a:t>
            </a:r>
          </a:p>
          <a:p>
            <a:pPr>
              <a:buNone/>
            </a:pPr>
            <a:r>
              <a:rPr lang="es-CR" dirty="0" smtClean="0"/>
              <a:t>              , entonces su dominio corresponde a </a:t>
            </a:r>
          </a:p>
          <a:p>
            <a:pPr marL="514350" indent="-514350">
              <a:buAutoNum type="alphaUcParenR"/>
            </a:pPr>
            <a:r>
              <a:rPr lang="es-CR" dirty="0" smtClean="0"/>
              <a:t>[1,3[</a:t>
            </a:r>
          </a:p>
          <a:p>
            <a:pPr marL="514350" indent="-514350">
              <a:buAutoNum type="alphaUcParenR"/>
            </a:pPr>
            <a:r>
              <a:rPr lang="es-CR" dirty="0" smtClean="0"/>
              <a:t>]1,3]</a:t>
            </a:r>
          </a:p>
          <a:p>
            <a:pPr marL="514350" indent="-514350">
              <a:buAutoNum type="alphaUcParenR"/>
            </a:pPr>
            <a:r>
              <a:rPr lang="es-CR" dirty="0" smtClean="0"/>
              <a:t>[13,63[</a:t>
            </a:r>
          </a:p>
          <a:p>
            <a:pPr marL="514350" indent="-514350">
              <a:buAutoNum type="alphaUcParenR"/>
            </a:pPr>
            <a:r>
              <a:rPr lang="es-CR" dirty="0" smtClean="0"/>
              <a:t>]13,63] </a:t>
            </a:r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Profesora: Marieth Serrano Ramírez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4</a:t>
            </a:fld>
            <a:endParaRPr lang="es-ES_tradnl" dirty="0"/>
          </a:p>
        </p:txBody>
      </p:sp>
      <p:graphicFrame>
        <p:nvGraphicFramePr>
          <p:cNvPr id="7" name="6 Marcador de contenido"/>
          <p:cNvGraphicFramePr>
            <a:graphicFrameLocks noChangeAspect="1"/>
          </p:cNvGraphicFramePr>
          <p:nvPr>
            <p:ph sz="half" idx="2"/>
          </p:nvPr>
        </p:nvGraphicFramePr>
        <p:xfrm>
          <a:off x="683568" y="2852936"/>
          <a:ext cx="994568" cy="360039"/>
        </p:xfrm>
        <a:graphic>
          <a:graphicData uri="http://schemas.openxmlformats.org/presentationml/2006/ole">
            <p:oleObj spid="_x0000_s5122" name="Ecuación" r:id="rId4" imgW="355320" imgH="215640" progId="Equation.3">
              <p:embed/>
            </p:oleObj>
          </a:graphicData>
        </a:graphic>
      </p:graphicFrame>
      <p:pic>
        <p:nvPicPr>
          <p:cNvPr id="8" name="20 Marcador de contenido" descr="imagen calc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1412776"/>
            <a:ext cx="3384376" cy="496855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Procedimiento para obtener la imagen </a:t>
            </a:r>
            <a:endParaRPr lang="es-CR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R" dirty="0" smtClean="0"/>
              <a:t>Limpiamos la memoria</a:t>
            </a:r>
          </a:p>
          <a:p>
            <a:pPr marL="514350" indent="-514350">
              <a:buFont typeface="+mj-lt"/>
              <a:buAutoNum type="arabicPeriod"/>
            </a:pPr>
            <a:r>
              <a:rPr lang="es-CR" dirty="0" smtClean="0"/>
              <a:t>Guardamos el valor de la X:</a:t>
            </a:r>
          </a:p>
          <a:p>
            <a:pPr marL="514350" indent="-514350">
              <a:buNone/>
            </a:pPr>
            <a:r>
              <a:rPr lang="es-CR" dirty="0" smtClean="0"/>
              <a:t>#          shift        RCL         X</a:t>
            </a:r>
          </a:p>
          <a:p>
            <a:pPr marL="514350" indent="-514350">
              <a:buNone/>
            </a:pPr>
            <a:endParaRPr lang="es-CR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s-CR" dirty="0" smtClean="0"/>
              <a:t>Luego metemos la expresión pero cada vez que salga la X en la expresión debemos de hacer alpha X .</a:t>
            </a:r>
          </a:p>
          <a:p>
            <a:pPr marL="514350" indent="-514350">
              <a:buFont typeface="+mj-lt"/>
              <a:buAutoNum type="arabicPeriod" startAt="3"/>
            </a:pPr>
            <a:endParaRPr lang="es-CR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s-CR" dirty="0" smtClean="0"/>
              <a:t>Luego le damos la tecla =</a:t>
            </a:r>
          </a:p>
          <a:p>
            <a:pPr marL="514350" indent="-514350">
              <a:buFont typeface="+mj-lt"/>
              <a:buAutoNum type="arabicPeriod" startAt="3"/>
            </a:pPr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Profesora: Marieth Serrano Ramírez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5</a:t>
            </a:fld>
            <a:endParaRPr lang="es-ES_tradnl" dirty="0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971600" y="2996952"/>
          <a:ext cx="599306" cy="357882"/>
        </p:xfrm>
        <a:graphic>
          <a:graphicData uri="http://schemas.openxmlformats.org/presentationml/2006/ole">
            <p:oleObj spid="_x0000_s3074" name="Ecuación" r:id="rId4" imgW="190440" imgH="139680" progId="Equation.3">
              <p:embed/>
            </p:oleObj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2339752" y="2996952"/>
          <a:ext cx="720080" cy="360040"/>
        </p:xfrm>
        <a:graphic>
          <a:graphicData uri="http://schemas.openxmlformats.org/presentationml/2006/ole">
            <p:oleObj spid="_x0000_s3076" name="Ecuación" r:id="rId5" imgW="190440" imgH="139680" progId="Equation.3">
              <p:embed/>
            </p:oleObj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/>
        </p:nvGraphicFramePr>
        <p:xfrm>
          <a:off x="3635896" y="2996952"/>
          <a:ext cx="720080" cy="360040"/>
        </p:xfrm>
        <a:graphic>
          <a:graphicData uri="http://schemas.openxmlformats.org/presentationml/2006/ole">
            <p:oleObj spid="_x0000_s3077" name="Ecuación" r:id="rId6" imgW="190440" imgH="139680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Ejemplo</a:t>
            </a:r>
            <a:endParaRPr lang="es-CR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R" dirty="0" smtClean="0"/>
              <a:t>Para la función dada por </a:t>
            </a:r>
          </a:p>
          <a:p>
            <a:pPr>
              <a:buNone/>
            </a:pPr>
            <a:r>
              <a:rPr lang="es-CR" dirty="0" smtClean="0"/>
              <a:t>                        la imagen de </a:t>
            </a:r>
          </a:p>
          <a:p>
            <a:pPr>
              <a:buNone/>
            </a:pPr>
            <a:r>
              <a:rPr lang="es-CR" dirty="0" smtClean="0"/>
              <a:t> </a:t>
            </a:r>
            <a:endParaRPr lang="es-C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Profesora: Marieth Serrano Ramírez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6</a:t>
            </a:fld>
            <a:endParaRPr lang="es-ES_tradnl" dirty="0"/>
          </a:p>
        </p:txBody>
      </p:sp>
      <p:graphicFrame>
        <p:nvGraphicFramePr>
          <p:cNvPr id="8" name="7 Marcador de contenido"/>
          <p:cNvGraphicFramePr>
            <a:graphicFrameLocks noChangeAspect="1"/>
          </p:cNvGraphicFramePr>
          <p:nvPr>
            <p:ph sz="half" idx="2"/>
          </p:nvPr>
        </p:nvGraphicFramePr>
        <p:xfrm>
          <a:off x="611560" y="2348880"/>
          <a:ext cx="1728192" cy="720080"/>
        </p:xfrm>
        <a:graphic>
          <a:graphicData uri="http://schemas.openxmlformats.org/presentationml/2006/ole">
            <p:oleObj spid="_x0000_s4098" name="Ecuación" r:id="rId4" imgW="825480" imgH="393480" progId="Equation.3">
              <p:embed/>
            </p:oleObj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539552" y="2996952"/>
          <a:ext cx="559048" cy="720080"/>
        </p:xfrm>
        <a:graphic>
          <a:graphicData uri="http://schemas.openxmlformats.org/presentationml/2006/ole">
            <p:oleObj spid="_x0000_s4099" name="Ecuación" r:id="rId5" imgW="253800" imgH="393480" progId="Equation.3">
              <p:embed/>
            </p:oleObj>
          </a:graphicData>
        </a:graphic>
      </p:graphicFrame>
      <p:pic>
        <p:nvPicPr>
          <p:cNvPr id="10" name="20 Marcador de contenido" descr="imagen calc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0" y="764704"/>
            <a:ext cx="4104456" cy="561662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4400" dirty="0" smtClean="0"/>
              <a:t>Calculo del ámbito= al calculo de la imagen. </a:t>
            </a:r>
            <a:endParaRPr lang="es-CR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R" dirty="0" smtClean="0"/>
              <a:t>Sea f: ]-∞, -2]        IR, con</a:t>
            </a:r>
          </a:p>
          <a:p>
            <a:r>
              <a:rPr lang="es-CR" dirty="0" smtClean="0"/>
              <a:t>F(x)= x</a:t>
            </a:r>
            <a:r>
              <a:rPr lang="es-CR" baseline="30000" dirty="0" smtClean="0"/>
              <a:t>2</a:t>
            </a:r>
            <a:r>
              <a:rPr lang="es-CR" dirty="0" smtClean="0"/>
              <a:t> </a:t>
            </a:r>
          </a:p>
          <a:p>
            <a:pPr>
              <a:buNone/>
            </a:pPr>
            <a:r>
              <a:rPr lang="es-CR" dirty="0" smtClean="0"/>
              <a:t>Cuál es el ámbito de f?</a:t>
            </a:r>
            <a:r>
              <a:rPr lang="es-CR" baseline="30000" dirty="0" smtClean="0"/>
              <a:t>   </a:t>
            </a:r>
          </a:p>
          <a:p>
            <a:pPr>
              <a:buNone/>
            </a:pPr>
            <a:endParaRPr lang="es-CR" baseline="30000" dirty="0" smtClean="0"/>
          </a:p>
          <a:p>
            <a:pPr marL="514350" indent="-514350">
              <a:buFont typeface="+mj-lt"/>
              <a:buAutoNum type="alphaUcPeriod"/>
            </a:pPr>
            <a:r>
              <a:rPr lang="es-CR" dirty="0" smtClean="0"/>
              <a:t>[4,+∞[</a:t>
            </a:r>
          </a:p>
          <a:p>
            <a:pPr marL="514350" indent="-514350">
              <a:buFont typeface="+mj-lt"/>
              <a:buAutoNum type="alphaUcPeriod"/>
            </a:pPr>
            <a:r>
              <a:rPr lang="es-CR" dirty="0" smtClean="0"/>
              <a:t>]- ∞,4]</a:t>
            </a:r>
          </a:p>
          <a:p>
            <a:pPr marL="514350" indent="-514350">
              <a:buFont typeface="+mj-lt"/>
              <a:buAutoNum type="alphaUcPeriod"/>
            </a:pPr>
            <a:r>
              <a:rPr lang="es-CR" dirty="0" smtClean="0"/>
              <a:t>[-4, ,+∞[</a:t>
            </a:r>
          </a:p>
          <a:p>
            <a:pPr marL="514350" indent="-514350">
              <a:buFont typeface="+mj-lt"/>
              <a:buAutoNum type="alphaUcPeriod"/>
            </a:pPr>
            <a:r>
              <a:rPr lang="es-CR" dirty="0" smtClean="0"/>
              <a:t>]- ∞,-4]</a:t>
            </a:r>
          </a:p>
          <a:p>
            <a:pPr marL="514350" indent="-514350">
              <a:buNone/>
            </a:pPr>
            <a:endParaRPr lang="es-CR" dirty="0" smtClean="0"/>
          </a:p>
          <a:p>
            <a:pPr marL="514350" indent="-514350">
              <a:buFont typeface="+mj-lt"/>
              <a:buAutoNum type="alphaUcPeriod"/>
            </a:pPr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Profesora: Marieth Serrano Ramírez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D3C3-367A-4F68-8462-57186008D12E}" type="slidenum">
              <a:rPr lang="es-ES_tradnl" smtClean="0"/>
              <a:pPr/>
              <a:t>7</a:t>
            </a:fld>
            <a:endParaRPr lang="es-ES_tradnl" dirty="0"/>
          </a:p>
        </p:txBody>
      </p:sp>
      <p:graphicFrame>
        <p:nvGraphicFramePr>
          <p:cNvPr id="7" name="6 Marcador de contenido"/>
          <p:cNvGraphicFramePr>
            <a:graphicFrameLocks noChangeAspect="1"/>
          </p:cNvGraphicFramePr>
          <p:nvPr>
            <p:ph sz="half" idx="2"/>
          </p:nvPr>
        </p:nvGraphicFramePr>
        <p:xfrm>
          <a:off x="2843809" y="1988840"/>
          <a:ext cx="648072" cy="344289"/>
        </p:xfrm>
        <a:graphic>
          <a:graphicData uri="http://schemas.openxmlformats.org/presentationml/2006/ole">
            <p:oleObj spid="_x0000_s6146" name="Ecuación" r:id="rId4" imgW="190440" imgH="139680" progId="Equation.3">
              <p:embed/>
            </p:oleObj>
          </a:graphicData>
        </a:graphic>
      </p:graphicFrame>
      <p:pic>
        <p:nvPicPr>
          <p:cNvPr id="8" name="20 Marcador de contenido" descr="imagen calc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1412776"/>
            <a:ext cx="3384376" cy="496855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7.7|9.8|4.2|3.6|4.7|1.9|2.6|2.3|2|2.5|1.7|1.9|2.6|1.8|2.3|1.8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</TotalTime>
  <Words>313</Words>
  <Application>Microsoft Office PowerPoint</Application>
  <PresentationFormat>Presentación en pantalla (4:3)</PresentationFormat>
  <Paragraphs>66</Paragraphs>
  <Slides>7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Flujo</vt:lpstr>
      <vt:lpstr>Ecuación</vt:lpstr>
      <vt:lpstr>       CONOCIMIENTOS PREVIOS PARA LA Utilización DE LA CALCULADORA</vt:lpstr>
      <vt:lpstr>Procedimiento para obtener la  pre imagen </vt:lpstr>
      <vt:lpstr>Ejemplo</vt:lpstr>
      <vt:lpstr>Calculo del dominio = al calculo de la pre imagen </vt:lpstr>
      <vt:lpstr>Procedimiento para obtener la imagen </vt:lpstr>
      <vt:lpstr>Ejemplo</vt:lpstr>
      <vt:lpstr>Calculo del ámbito= al calculo de la imagen.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Marieth Serrano</dc:creator>
  <cp:lastModifiedBy>Lordys</cp:lastModifiedBy>
  <cp:revision>110</cp:revision>
  <dcterms:created xsi:type="dcterms:W3CDTF">2009-08-17T03:24:23Z</dcterms:created>
  <dcterms:modified xsi:type="dcterms:W3CDTF">2011-04-01T04:18:00Z</dcterms:modified>
</cp:coreProperties>
</file>