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63" r:id="rId3"/>
    <p:sldId id="282" r:id="rId4"/>
    <p:sldId id="281" r:id="rId5"/>
    <p:sldId id="259" r:id="rId6"/>
    <p:sldId id="262" r:id="rId7"/>
    <p:sldId id="260" r:id="rId8"/>
    <p:sldId id="261" r:id="rId9"/>
    <p:sldId id="258" r:id="rId10"/>
    <p:sldId id="264" r:id="rId11"/>
    <p:sldId id="265" r:id="rId12"/>
    <p:sldId id="266" r:id="rId13"/>
    <p:sldId id="283" r:id="rId14"/>
    <p:sldId id="267" r:id="rId15"/>
    <p:sldId id="268" r:id="rId16"/>
    <p:sldId id="271" r:id="rId17"/>
    <p:sldId id="272" r:id="rId18"/>
    <p:sldId id="284" r:id="rId19"/>
    <p:sldId id="280" r:id="rId20"/>
    <p:sldId id="269" r:id="rId21"/>
    <p:sldId id="270" r:id="rId22"/>
    <p:sldId id="273" r:id="rId23"/>
    <p:sldId id="274" r:id="rId24"/>
    <p:sldId id="275" r:id="rId25"/>
    <p:sldId id="276" r:id="rId26"/>
    <p:sldId id="277" r:id="rId27"/>
    <p:sldId id="278" r:id="rId28"/>
    <p:sldId id="287" r:id="rId29"/>
    <p:sldId id="286" r:id="rId30"/>
    <p:sldId id="288" r:id="rId31"/>
    <p:sldId id="290" r:id="rId32"/>
    <p:sldId id="289" r:id="rId33"/>
    <p:sldId id="291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es-C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6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6.wmf"/><Relationship Id="rId1" Type="http://schemas.openxmlformats.org/officeDocument/2006/relationships/image" Target="../media/image22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21DC1A-10FD-408F-8FDA-18F03C298863}" type="datetimeFigureOut">
              <a:rPr lang="es-CR"/>
              <a:pPr>
                <a:defRPr/>
              </a:pPr>
              <a:t>15/03/2011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E9A016A-9555-4837-916F-67E8331C2C8E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06934E-D649-442E-A03C-6F472849D3B2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186A69-148D-4185-B71F-9D33EAA4DA1E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9C248E-668D-4A62-8D93-7DBFEDCACF3E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7A8D7-EB27-43C8-8E1E-2260E5AF5C0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47CE6B-D93E-43BD-9EC0-B2306E690D55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E247A8-E4DB-4B10-A046-11D588DE3753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1F855-781A-4ECA-8362-561FAE22B905}" type="datetimeFigureOut">
              <a:rPr lang="es-CR"/>
              <a:pPr>
                <a:defRPr/>
              </a:pPr>
              <a:t>15/03/2011</a:t>
            </a:fld>
            <a:endParaRPr lang="es-CR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96240EC-AB27-42FB-B401-F161FF892832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A30D6-5F33-4BD5-9921-DF0DEF76C5CC}" type="datetimeFigureOut">
              <a:rPr lang="es-CR"/>
              <a:pPr>
                <a:defRPr/>
              </a:pPr>
              <a:t>15/03/2011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7F2F-DD7E-4118-B770-C8BD60153E7D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Elipse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20A94-38B0-4F8C-A2BE-2393EC17626E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  <p:sp>
        <p:nvSpPr>
          <p:cNvPr id="14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CBDF4-B97F-4E36-907E-E6ED31F3C49B}" type="datetimeFigureOut">
              <a:rPr lang="es-CR"/>
              <a:pPr>
                <a:defRPr/>
              </a:pPr>
              <a:t>15/03/2011</a:t>
            </a:fld>
            <a:endParaRPr lang="es-CR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E7AE5-D9D9-4D1F-BA4C-C79F12B56A6A}" type="datetimeFigureOut">
              <a:rPr lang="es-CR"/>
              <a:pPr>
                <a:defRPr/>
              </a:pPr>
              <a:t>15/03/2011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832D4-890B-4392-8BFA-D60D5EF5135E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57FD-11C6-4BF7-9359-EE2F2156091A}" type="datetimeFigureOut">
              <a:rPr lang="es-CR"/>
              <a:pPr>
                <a:defRPr/>
              </a:pPr>
              <a:t>15/03/2011</a:t>
            </a:fld>
            <a:endParaRPr lang="es-CR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8E52691-0CF9-41F1-B24C-116946BCF583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0D0B7-14D6-4CDE-BE6E-98BA1A7C08E5}" type="datetimeFigureOut">
              <a:rPr lang="es-CR"/>
              <a:pPr>
                <a:defRPr/>
              </a:pPr>
              <a:t>15/03/2011</a:t>
            </a:fld>
            <a:endParaRPr lang="es-CR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2F3C-15D7-4F89-BA50-7662D3026417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16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93E35-8DF7-40BE-8E08-6CC54240C97B}" type="datetimeFigureOut">
              <a:rPr lang="es-CR"/>
              <a:pPr>
                <a:defRPr/>
              </a:pPr>
              <a:t>15/03/2011</a:t>
            </a:fld>
            <a:endParaRPr lang="es-CR"/>
          </a:p>
        </p:txBody>
      </p:sp>
      <p:sp>
        <p:nvSpPr>
          <p:cNvPr id="1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20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41D13B0D-78D7-4011-A66E-CCB4798078C0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3E0EF-4761-420F-96A3-01F9BBF2769E}" type="datetimeFigureOut">
              <a:rPr lang="es-CR"/>
              <a:pPr>
                <a:defRPr/>
              </a:pPr>
              <a:t>15/03/2011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77941-2AB7-494C-9821-38A9882CA9BE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2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3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CD36B-A655-408F-A2BA-03585589E3E0}" type="datetimeFigureOut">
              <a:rPr lang="es-CR"/>
              <a:pPr>
                <a:defRPr/>
              </a:pPr>
              <a:t>15/03/2011</a:t>
            </a:fld>
            <a:endParaRPr lang="es-CR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CA23EF-E130-408C-810E-4496D30A0300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E762335-DF51-447D-8571-623842832602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F24C-8128-45E2-8C86-08FED0B10112}" type="datetimeFigureOut">
              <a:rPr lang="es-CR"/>
              <a:pPr>
                <a:defRPr/>
              </a:pPr>
              <a:t>15/03/2011</a:t>
            </a:fld>
            <a:endParaRPr lang="es-CR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29294-3B1B-4D02-838C-A6FA12B66689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FC230-C78B-4658-8207-2C82C0E4ED38}" type="datetimeFigureOut">
              <a:rPr lang="es-CR"/>
              <a:pPr>
                <a:defRPr/>
              </a:pPr>
              <a:t>15/03/2011</a:t>
            </a:fld>
            <a:endParaRPr lang="es-CR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CC8322-8236-4469-9C70-EAFF1AB86668}" type="datetimeFigureOut">
              <a:rPr lang="es-CR"/>
              <a:pPr>
                <a:defRPr/>
              </a:pPr>
              <a:t>15/03/2011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074C5C-66E9-469E-8539-A3E6D15E4901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  <p:sp>
        <p:nvSpPr>
          <p:cNvPr id="12302" name="21 Marcador de título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2303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mtClean="0">
                <a:solidFill>
                  <a:srgbClr val="7B9899"/>
                </a:solidFill>
              </a:rPr>
              <a:t>FUNCION LINEAL</a:t>
            </a:r>
          </a:p>
        </p:txBody>
      </p:sp>
      <p:sp>
        <p:nvSpPr>
          <p:cNvPr id="24579" name="4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s-CR" smtClean="0"/>
          </a:p>
          <a:p>
            <a:r>
              <a:rPr lang="es-CR" smtClean="0"/>
              <a:t>Una función lineal </a:t>
            </a:r>
            <a:r>
              <a:rPr lang="es-CR" i="1" smtClean="0"/>
              <a:t>f </a:t>
            </a:r>
            <a:r>
              <a:rPr lang="es-CR" smtClean="0"/>
              <a:t>tiene por criterio la ecuación </a:t>
            </a:r>
            <a:r>
              <a:rPr lang="es-CR" i="1" smtClean="0"/>
              <a:t>f(x)=mx+b</a:t>
            </a:r>
            <a:r>
              <a:rPr lang="es-CR" smtClean="0"/>
              <a:t>, donde </a:t>
            </a:r>
            <a:r>
              <a:rPr lang="es-CR" i="1" smtClean="0"/>
              <a:t>m </a:t>
            </a:r>
            <a:r>
              <a:rPr lang="es-CR" smtClean="0"/>
              <a:t>y </a:t>
            </a:r>
            <a:r>
              <a:rPr lang="es-CR" i="1" smtClean="0"/>
              <a:t>b</a:t>
            </a:r>
            <a:r>
              <a:rPr lang="es-CR" smtClean="0"/>
              <a:t> son constantes reales. </a:t>
            </a:r>
          </a:p>
          <a:p>
            <a:r>
              <a:rPr lang="es-CR" smtClean="0"/>
              <a:t>F(X) =es función lineal</a:t>
            </a:r>
          </a:p>
          <a:p>
            <a:r>
              <a:rPr lang="es-CR" smtClean="0"/>
              <a:t>Y= ecuación lineal </a:t>
            </a:r>
          </a:p>
          <a:p>
            <a:endParaRPr lang="es-C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5113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CR" sz="3600" dirty="0" smtClean="0"/>
              <a:t/>
            </a:r>
            <a:br>
              <a:rPr lang="es-CR" sz="3600" dirty="0" smtClean="0"/>
            </a:br>
            <a:r>
              <a:rPr lang="es-CR" sz="3600" dirty="0" smtClean="0"/>
              <a:t/>
            </a:r>
            <a:br>
              <a:rPr lang="es-CR" sz="3600" dirty="0" smtClean="0"/>
            </a:br>
            <a:r>
              <a:rPr lang="es-CR" sz="3600" dirty="0" smtClean="0"/>
              <a:t/>
            </a:r>
            <a:br>
              <a:rPr lang="es-CR" sz="3600" dirty="0" smtClean="0"/>
            </a:br>
            <a:r>
              <a:rPr lang="es-CR" sz="3600" dirty="0" smtClean="0"/>
              <a:t/>
            </a:r>
            <a:br>
              <a:rPr lang="es-CR" sz="3600" dirty="0" smtClean="0"/>
            </a:br>
            <a:r>
              <a:rPr lang="es-C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es-CR" sz="3600" dirty="0" smtClean="0"/>
              <a:t/>
            </a:r>
            <a:br>
              <a:rPr lang="es-CR" sz="3600" dirty="0" smtClean="0"/>
            </a:br>
            <a:r>
              <a:rPr lang="es-CR" sz="2700" dirty="0" smtClean="0">
                <a:solidFill>
                  <a:schemeClr val="tx1"/>
                </a:solidFill>
              </a:rPr>
              <a:t>Encuentre la pendiente de la función lineal f cuya grafica pertenecen los puntos (2,-4)(1,1)</a:t>
            </a:r>
            <a:r>
              <a:rPr lang="es-CR" sz="3600" dirty="0" smtClean="0"/>
              <a:t/>
            </a:r>
            <a:br>
              <a:rPr lang="es-CR" sz="3600" dirty="0" smtClean="0"/>
            </a:br>
            <a:endParaRPr lang="es-CR" sz="3600" dirty="0"/>
          </a:p>
        </p:txBody>
      </p:sp>
      <p:sp>
        <p:nvSpPr>
          <p:cNvPr id="4100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r>
              <a:rPr lang="es-CR" smtClean="0"/>
              <a:t>La pendiente es</a:t>
            </a:r>
          </a:p>
          <a:p>
            <a:pPr>
              <a:buFont typeface="Wingdings 2" pitchFamily="18" charset="2"/>
              <a:buNone/>
            </a:pPr>
            <a:endParaRPr lang="es-CR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206625" y="2924175"/>
          <a:ext cx="6172200" cy="1225550"/>
        </p:xfrm>
        <a:graphic>
          <a:graphicData uri="http://schemas.openxmlformats.org/presentationml/2006/ole">
            <p:oleObj spid="_x0000_s4098" name="Ecuación" r:id="rId3" imgW="1904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mtClean="0">
                <a:solidFill>
                  <a:srgbClr val="7B9899"/>
                </a:solidFill>
              </a:rPr>
              <a:t>Obtener el termino b</a:t>
            </a:r>
          </a:p>
        </p:txBody>
      </p:sp>
      <p:sp>
        <p:nvSpPr>
          <p:cNvPr id="5124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s-CR" smtClean="0"/>
              <a:t>La formula para encontrar el termino b es</a:t>
            </a:r>
          </a:p>
          <a:p>
            <a:endParaRPr lang="es-CR" smtClean="0"/>
          </a:p>
          <a:p>
            <a:pPr>
              <a:buFont typeface="Wingdings 2" pitchFamily="18" charset="2"/>
              <a:buNone/>
            </a:pPr>
            <a:endParaRPr lang="es-CR" smtClean="0"/>
          </a:p>
          <a:p>
            <a:r>
              <a:rPr lang="es-CR" smtClean="0"/>
              <a:t>El término b es la intersección con el eje y.</a:t>
            </a:r>
          </a:p>
          <a:p>
            <a:r>
              <a:rPr lang="es-CR" smtClean="0"/>
              <a:t>El término b es parte del criterio de la función.</a:t>
            </a:r>
          </a:p>
          <a:p>
            <a:pPr>
              <a:buFont typeface="Wingdings 2" pitchFamily="18" charset="2"/>
              <a:buNone/>
            </a:pPr>
            <a:endParaRPr lang="es-CR" smtClean="0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827088" y="2276475"/>
          <a:ext cx="2928937" cy="865188"/>
        </p:xfrm>
        <a:graphic>
          <a:graphicData uri="http://schemas.openxmlformats.org/presentationml/2006/ole">
            <p:oleObj spid="_x0000_s5122" name="Ecuación" r:id="rId3" imgW="6728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lecha derecha"/>
          <p:cNvSpPr/>
          <p:nvPr/>
        </p:nvSpPr>
        <p:spPr>
          <a:xfrm>
            <a:off x="900113" y="4868863"/>
            <a:ext cx="2663825" cy="93662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dirty="0"/>
              <a:t>Forma de escribir la respuesta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827088" y="3644900"/>
            <a:ext cx="1512887" cy="6477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dirty="0"/>
              <a:t>Paso 2 </a:t>
            </a:r>
          </a:p>
        </p:txBody>
      </p:sp>
      <p:sp>
        <p:nvSpPr>
          <p:cNvPr id="4" name="3 Flecha derecha"/>
          <p:cNvSpPr/>
          <p:nvPr/>
        </p:nvSpPr>
        <p:spPr>
          <a:xfrm>
            <a:off x="827584" y="2132856"/>
            <a:ext cx="1441450" cy="6477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dirty="0"/>
              <a:t>Paso 1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CR" sz="3200" dirty="0" smtClean="0"/>
              <a:t/>
            </a:r>
            <a:br>
              <a:rPr lang="es-CR" sz="3200" dirty="0" smtClean="0"/>
            </a:br>
            <a:r>
              <a:rPr lang="es-CR" sz="2700" dirty="0" smtClean="0">
                <a:solidFill>
                  <a:schemeClr val="tx1"/>
                </a:solidFill>
              </a:rPr>
              <a:t>Ejemplo:</a:t>
            </a:r>
            <a:br>
              <a:rPr lang="es-CR" sz="2700" dirty="0" smtClean="0">
                <a:solidFill>
                  <a:schemeClr val="tx1"/>
                </a:solidFill>
              </a:rPr>
            </a:br>
            <a:r>
              <a:rPr lang="es-CR" sz="2700" dirty="0" smtClean="0">
                <a:solidFill>
                  <a:schemeClr val="tx1"/>
                </a:solidFill>
              </a:rPr>
              <a:t>Encuentre el criterio  de la función lineal f cuya grafica pertenecen los puntos (2,-4)(1,1)</a:t>
            </a:r>
            <a:r>
              <a:rPr lang="es-CR" sz="2700" dirty="0" smtClean="0"/>
              <a:t/>
            </a:r>
            <a:br>
              <a:rPr lang="es-CR" sz="2700" dirty="0" smtClean="0"/>
            </a:br>
            <a:endParaRPr lang="es-CR" sz="2700" dirty="0"/>
          </a:p>
        </p:txBody>
      </p:sp>
      <p:sp>
        <p:nvSpPr>
          <p:cNvPr id="615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r>
              <a:rPr lang="es-CR" dirty="0" smtClean="0"/>
              <a:t>                        </a:t>
            </a: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2911475" y="3781425"/>
          <a:ext cx="4184650" cy="446088"/>
        </p:xfrm>
        <a:graphic>
          <a:graphicData uri="http://schemas.openxmlformats.org/presentationml/2006/ole">
            <p:oleObj spid="_x0000_s6147" name="Ecuación" r:id="rId3" imgW="1549080" imgH="203040" progId="Equation.3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4664075" y="5146675"/>
          <a:ext cx="2263775" cy="595313"/>
        </p:xfrm>
        <a:graphic>
          <a:graphicData uri="http://schemas.openxmlformats.org/presentationml/2006/ole">
            <p:oleObj spid="_x0000_s6148" name="Ecuación" r:id="rId4" imgW="736560" imgH="203040" progId="Equation.3">
              <p:embed/>
            </p:oleObj>
          </a:graphicData>
        </a:graphic>
      </p:graphicFrame>
      <p:graphicFrame>
        <p:nvGraphicFramePr>
          <p:cNvPr id="6149" name="Object 4"/>
          <p:cNvGraphicFramePr>
            <a:graphicFrameLocks noChangeAspect="1"/>
          </p:cNvGraphicFramePr>
          <p:nvPr/>
        </p:nvGraphicFramePr>
        <p:xfrm>
          <a:off x="2483768" y="1916832"/>
          <a:ext cx="6172200" cy="1008112"/>
        </p:xfrm>
        <a:graphic>
          <a:graphicData uri="http://schemas.openxmlformats.org/presentationml/2006/ole">
            <p:oleObj spid="_x0000_s6149" name="Ecuación" r:id="rId5" imgW="19047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CR" dirty="0" smtClean="0">
                <a:solidFill>
                  <a:schemeClr val="accent3">
                    <a:shade val="75000"/>
                  </a:schemeClr>
                </a:solidFill>
              </a:rPr>
              <a:t>El mismo ejercicio presentado de otra manera </a:t>
            </a:r>
            <a:endParaRPr lang="es-CR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30723" name="3 Marcador de contenido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CR" smtClean="0"/>
              <a:t>Encuentre el criterio  de</a:t>
            </a:r>
          </a:p>
          <a:p>
            <a:pPr>
              <a:buFont typeface="Wingdings 2" pitchFamily="18" charset="2"/>
              <a:buNone/>
            </a:pPr>
            <a:r>
              <a:rPr lang="es-CR" smtClean="0"/>
              <a:t> la función lineal f cuya </a:t>
            </a:r>
          </a:p>
          <a:p>
            <a:pPr>
              <a:buFont typeface="Wingdings 2" pitchFamily="18" charset="2"/>
              <a:buNone/>
            </a:pPr>
            <a:r>
              <a:rPr lang="es-CR" smtClean="0"/>
              <a:t>grafica pertenecen los </a:t>
            </a:r>
          </a:p>
          <a:p>
            <a:pPr>
              <a:buFont typeface="Wingdings 2" pitchFamily="18" charset="2"/>
              <a:buNone/>
            </a:pPr>
            <a:r>
              <a:rPr lang="es-CR" smtClean="0"/>
              <a:t>puntos (2,-4)(1,1)</a:t>
            </a:r>
          </a:p>
        </p:txBody>
      </p:sp>
      <p:sp>
        <p:nvSpPr>
          <p:cNvPr id="30724" name="4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r>
              <a:rPr lang="es-CR" smtClean="0"/>
              <a:t>Si f es una función lineal tal que f(2)=-4 y f(1)=1, entonces se cumple que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mtClean="0">
                <a:solidFill>
                  <a:srgbClr val="7B9899"/>
                </a:solidFill>
              </a:rPr>
              <a:t>Ejercicio: Para realizar en clase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8313" y="1412875"/>
            <a:ext cx="8229600" cy="47085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La ecuación de una recta que contiene los puntos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CR" dirty="0" smtClean="0"/>
              <a:t>( 2,0) y ( -4,3)</a:t>
            </a:r>
          </a:p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CR" dirty="0" smtClean="0"/>
              <a:t>A)</a:t>
            </a:r>
          </a:p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CR" dirty="0" smtClean="0"/>
              <a:t>B)  </a:t>
            </a:r>
          </a:p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CR" dirty="0" smtClean="0"/>
              <a:t>C)</a:t>
            </a:r>
          </a:p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CR" dirty="0" smtClean="0"/>
              <a:t>D)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187450" y="2492375"/>
          <a:ext cx="1728788" cy="720725"/>
        </p:xfrm>
        <a:graphic>
          <a:graphicData uri="http://schemas.openxmlformats.org/presentationml/2006/ole">
            <p:oleObj spid="_x0000_s7170" name="Ecuación" r:id="rId3" imgW="596880" imgH="393480" progId="Equation.3">
              <p:embed/>
            </p:oleObj>
          </a:graphicData>
        </a:graphic>
      </p:graphicFrame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7171" name="Ecuación" r:id="rId4" imgW="914400" imgH="215640" progId="Equation.3">
              <p:embed/>
            </p:oleObj>
          </a:graphicData>
        </a:graphic>
      </p:graphicFrame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1116013" y="3500438"/>
          <a:ext cx="1800225" cy="433387"/>
        </p:xfrm>
        <a:graphic>
          <a:graphicData uri="http://schemas.openxmlformats.org/presentationml/2006/ole">
            <p:oleObj spid="_x0000_s7172" name="Ecuación" r:id="rId5" imgW="736560" imgH="203040" progId="Equation.3">
              <p:embed/>
            </p:oleObj>
          </a:graphicData>
        </a:graphic>
      </p:graphicFrame>
      <p:graphicFrame>
        <p:nvGraphicFramePr>
          <p:cNvPr id="7173" name="Object 10"/>
          <p:cNvGraphicFramePr>
            <a:graphicFrameLocks noChangeAspect="1"/>
          </p:cNvGraphicFramePr>
          <p:nvPr/>
        </p:nvGraphicFramePr>
        <p:xfrm>
          <a:off x="1116013" y="4365625"/>
          <a:ext cx="1800225" cy="431800"/>
        </p:xfrm>
        <a:graphic>
          <a:graphicData uri="http://schemas.openxmlformats.org/presentationml/2006/ole">
            <p:oleObj spid="_x0000_s7173" name="Ecuación" r:id="rId6" imgW="736560" imgH="203040" progId="Equation.3">
              <p:embed/>
            </p:oleObj>
          </a:graphicData>
        </a:graphic>
      </p:graphicFrame>
      <p:graphicFrame>
        <p:nvGraphicFramePr>
          <p:cNvPr id="7174" name="Object 12"/>
          <p:cNvGraphicFramePr>
            <a:graphicFrameLocks noChangeAspect="1"/>
          </p:cNvGraphicFramePr>
          <p:nvPr/>
        </p:nvGraphicFramePr>
        <p:xfrm>
          <a:off x="1042988" y="5084763"/>
          <a:ext cx="2160587" cy="865187"/>
        </p:xfrm>
        <a:graphic>
          <a:graphicData uri="http://schemas.openxmlformats.org/presentationml/2006/ole">
            <p:oleObj spid="_x0000_s7174" name="Ecuación" r:id="rId7" imgW="7491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mtClean="0">
                <a:solidFill>
                  <a:srgbClr val="7B9899"/>
                </a:solidFill>
              </a:rPr>
              <a:t>Respuesta al ejercicio anterior</a:t>
            </a:r>
          </a:p>
        </p:txBody>
      </p:sp>
      <p:sp>
        <p:nvSpPr>
          <p:cNvPr id="8198" name="4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es-CR" smtClean="0"/>
          </a:p>
          <a:p>
            <a:endParaRPr lang="es-CR" smtClean="0"/>
          </a:p>
          <a:p>
            <a:endParaRPr lang="es-CR" smtClean="0"/>
          </a:p>
          <a:p>
            <a:endParaRPr lang="es-CR" smtClean="0"/>
          </a:p>
          <a:p>
            <a:endParaRPr lang="es-CR" smtClean="0"/>
          </a:p>
          <a:p>
            <a:endParaRPr lang="es-CR" smtClean="0"/>
          </a:p>
          <a:p>
            <a:endParaRPr lang="es-CR" smtClean="0"/>
          </a:p>
          <a:p>
            <a:endParaRPr lang="es-CR" smtClean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762000" y="1700213"/>
          <a:ext cx="5243513" cy="1081087"/>
        </p:xfrm>
        <a:graphic>
          <a:graphicData uri="http://schemas.openxmlformats.org/presentationml/2006/ole">
            <p:oleObj spid="_x0000_s8194" name="Ecuación" r:id="rId3" imgW="2044440" imgH="431640" progId="Equation.3">
              <p:embed/>
            </p:oleObj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858838" y="2781300"/>
          <a:ext cx="3611562" cy="1295400"/>
        </p:xfrm>
        <a:graphic>
          <a:graphicData uri="http://schemas.openxmlformats.org/presentationml/2006/ole">
            <p:oleObj spid="_x0000_s8195" name="Ecuación" r:id="rId4" imgW="1079280" imgH="609480" progId="Equation.3">
              <p:embed/>
            </p:oleObj>
          </a:graphicData>
        </a:graphic>
      </p:graphicFrame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4148138" y="4594225"/>
          <a:ext cx="2574925" cy="839788"/>
        </p:xfrm>
        <a:graphic>
          <a:graphicData uri="http://schemas.openxmlformats.org/presentationml/2006/ole">
            <p:oleObj spid="_x0000_s8196" name="Ecuación" r:id="rId5" imgW="774360" imgH="393480" progId="Equation.3">
              <p:embed/>
            </p:oleObj>
          </a:graphicData>
        </a:graphic>
      </p:graphicFrame>
      <p:sp>
        <p:nvSpPr>
          <p:cNvPr id="11" name="10 Flecha derecha"/>
          <p:cNvSpPr/>
          <p:nvPr/>
        </p:nvSpPr>
        <p:spPr>
          <a:xfrm>
            <a:off x="684213" y="4581525"/>
            <a:ext cx="3024187" cy="719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dirty="0"/>
              <a:t>Respuesta opción </a:t>
            </a:r>
            <a:r>
              <a:rPr lang="es-CR" dirty="0" smtClean="0"/>
              <a:t>D</a:t>
            </a:r>
            <a:endParaRPr lang="es-C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4572000" y="1557338"/>
          <a:ext cx="647700" cy="1347787"/>
        </p:xfrm>
        <a:graphic>
          <a:graphicData uri="http://schemas.openxmlformats.org/presentationml/2006/ole">
            <p:oleObj spid="_x0000_s9218" name="Ecuación" r:id="rId3" imgW="253800" imgH="393480" progId="Equation.3">
              <p:embed/>
            </p:oleObj>
          </a:graphicData>
        </a:graphic>
      </p:graphicFrame>
      <p:sp>
        <p:nvSpPr>
          <p:cNvPr id="922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>
                <a:solidFill>
                  <a:srgbClr val="7B9899"/>
                </a:solidFill>
              </a:rPr>
              <a:t>Intersección con el eje X</a:t>
            </a:r>
          </a:p>
        </p:txBody>
      </p:sp>
      <p:sp>
        <p:nvSpPr>
          <p:cNvPr id="9221" name="4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es-CR" smtClean="0"/>
          </a:p>
          <a:p>
            <a:r>
              <a:rPr lang="es-CR" smtClean="0"/>
              <a:t>Se obtiene haciendo</a:t>
            </a:r>
          </a:p>
          <a:p>
            <a:endParaRPr lang="es-CR" smtClean="0"/>
          </a:p>
          <a:p>
            <a:r>
              <a:rPr lang="es-CR" smtClean="0"/>
              <a:t>La respuesta se escribe en forma de par lineal</a:t>
            </a:r>
          </a:p>
          <a:p>
            <a:pPr>
              <a:buFont typeface="Wingdings 2" pitchFamily="18" charset="2"/>
              <a:buNone/>
            </a:pPr>
            <a:r>
              <a:rPr lang="es-CR" smtClean="0"/>
              <a:t> </a:t>
            </a:r>
          </a:p>
        </p:txBody>
      </p:sp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1042988" y="4292600"/>
          <a:ext cx="1512887" cy="1152525"/>
        </p:xfrm>
        <a:graphic>
          <a:graphicData uri="http://schemas.openxmlformats.org/presentationml/2006/ole">
            <p:oleObj spid="_x0000_s9219" name="Ecuación" r:id="rId4" imgW="5331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algn="l"/>
            <a:r>
              <a:rPr lang="es-CR" sz="2400" smtClean="0">
                <a:solidFill>
                  <a:schemeClr val="tx1"/>
                </a:solidFill>
              </a:rPr>
              <a:t>Ejemplo:  La grafica de la función dada por</a:t>
            </a:r>
            <a:br>
              <a:rPr lang="es-CR" sz="2400" smtClean="0">
                <a:solidFill>
                  <a:schemeClr val="tx1"/>
                </a:solidFill>
              </a:rPr>
            </a:br>
            <a:r>
              <a:rPr lang="es-CR" sz="2400" smtClean="0">
                <a:solidFill>
                  <a:schemeClr val="tx1"/>
                </a:solidFill>
              </a:rPr>
              <a:t>interseca el eje “x” en </a:t>
            </a:r>
          </a:p>
        </p:txBody>
      </p:sp>
      <p:sp>
        <p:nvSpPr>
          <p:cNvPr id="10248" name="6 Marcador de contenido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>
              <a:lnSpc>
                <a:spcPct val="200000"/>
              </a:lnSpc>
              <a:buFont typeface="Wingdings 2" pitchFamily="18" charset="2"/>
              <a:buNone/>
            </a:pPr>
            <a:r>
              <a:rPr lang="es-CR" smtClean="0"/>
              <a:t>A)</a:t>
            </a:r>
          </a:p>
          <a:p>
            <a:pPr>
              <a:lnSpc>
                <a:spcPct val="200000"/>
              </a:lnSpc>
              <a:buFont typeface="Wingdings 2" pitchFamily="18" charset="2"/>
              <a:buNone/>
            </a:pPr>
            <a:r>
              <a:rPr lang="es-CR" smtClean="0"/>
              <a:t>B)</a:t>
            </a:r>
          </a:p>
          <a:p>
            <a:pPr>
              <a:lnSpc>
                <a:spcPct val="200000"/>
              </a:lnSpc>
              <a:buFont typeface="Wingdings 2" pitchFamily="18" charset="2"/>
              <a:buNone/>
            </a:pPr>
            <a:r>
              <a:rPr lang="es-CR" smtClean="0"/>
              <a:t>C)</a:t>
            </a:r>
          </a:p>
          <a:p>
            <a:pPr>
              <a:lnSpc>
                <a:spcPct val="200000"/>
              </a:lnSpc>
              <a:buFont typeface="Wingdings 2" pitchFamily="18" charset="2"/>
              <a:buNone/>
            </a:pPr>
            <a:r>
              <a:rPr lang="es-CR" smtClean="0"/>
              <a:t>D)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Solución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b= 1/3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m= -1/2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-b/m = 2/3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s-C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6516688" y="333375"/>
          <a:ext cx="1584325" cy="719138"/>
        </p:xfrm>
        <a:graphic>
          <a:graphicData uri="http://schemas.openxmlformats.org/presentationml/2006/ole">
            <p:oleObj spid="_x0000_s10242" name="Ecuación" r:id="rId3" imgW="622080" imgH="393480" progId="Equation.3">
              <p:embed/>
            </p:oleObj>
          </a:graphicData>
        </a:graphic>
      </p:graphicFrame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1116013" y="1628775"/>
          <a:ext cx="1008062" cy="936625"/>
        </p:xfrm>
        <a:graphic>
          <a:graphicData uri="http://schemas.openxmlformats.org/presentationml/2006/ole">
            <p:oleObj spid="_x0000_s10243" name="Ecuación" r:id="rId4" imgW="419040" imgH="431640" progId="Equation.3">
              <p:embed/>
            </p:oleObj>
          </a:graphicData>
        </a:graphic>
      </p:graphicFrame>
      <p:graphicFrame>
        <p:nvGraphicFramePr>
          <p:cNvPr id="10244" name="Object 11"/>
          <p:cNvGraphicFramePr>
            <a:graphicFrameLocks noChangeAspect="1"/>
          </p:cNvGraphicFramePr>
          <p:nvPr/>
        </p:nvGraphicFramePr>
        <p:xfrm>
          <a:off x="1116013" y="2708275"/>
          <a:ext cx="1008062" cy="720725"/>
        </p:xfrm>
        <a:graphic>
          <a:graphicData uri="http://schemas.openxmlformats.org/presentationml/2006/ole">
            <p:oleObj spid="_x0000_s10244" name="Ecuación" r:id="rId5" imgW="406080" imgH="431640" progId="Equation.3">
              <p:embed/>
            </p:oleObj>
          </a:graphicData>
        </a:graphic>
      </p:graphicFrame>
      <p:graphicFrame>
        <p:nvGraphicFramePr>
          <p:cNvPr id="10245" name="Object 12"/>
          <p:cNvGraphicFramePr>
            <a:graphicFrameLocks noChangeAspect="1"/>
          </p:cNvGraphicFramePr>
          <p:nvPr/>
        </p:nvGraphicFramePr>
        <p:xfrm>
          <a:off x="971550" y="3644900"/>
          <a:ext cx="1152525" cy="792163"/>
        </p:xfrm>
        <a:graphic>
          <a:graphicData uri="http://schemas.openxmlformats.org/presentationml/2006/ole">
            <p:oleObj spid="_x0000_s10245" name="Ecuación" r:id="rId6" imgW="406080" imgH="431640" progId="Equation.3">
              <p:embed/>
            </p:oleObj>
          </a:graphicData>
        </a:graphic>
      </p:graphicFrame>
      <p:graphicFrame>
        <p:nvGraphicFramePr>
          <p:cNvPr id="10246" name="Object 13"/>
          <p:cNvGraphicFramePr>
            <a:graphicFrameLocks noChangeAspect="1"/>
          </p:cNvGraphicFramePr>
          <p:nvPr/>
        </p:nvGraphicFramePr>
        <p:xfrm>
          <a:off x="971550" y="4652963"/>
          <a:ext cx="1079500" cy="792162"/>
        </p:xfrm>
        <a:graphic>
          <a:graphicData uri="http://schemas.openxmlformats.org/presentationml/2006/ole">
            <p:oleObj spid="_x0000_s10246" name="Ecuación" r:id="rId7" imgW="4190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>
                <a:solidFill>
                  <a:srgbClr val="7B9899"/>
                </a:solidFill>
              </a:rPr>
              <a:t>Intersección con el eje y</a:t>
            </a:r>
          </a:p>
        </p:txBody>
      </p:sp>
      <p:sp>
        <p:nvSpPr>
          <p:cNvPr id="31747" name="4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s-CR" smtClean="0"/>
              <a:t>La intersección con el eje y es el término b </a:t>
            </a:r>
          </a:p>
          <a:p>
            <a:r>
              <a:rPr lang="es-CR" smtClean="0"/>
              <a:t>La respuesta se escribe como un par ordenado </a:t>
            </a:r>
          </a:p>
          <a:p>
            <a:pPr>
              <a:buFont typeface="Wingdings 2" pitchFamily="18" charset="2"/>
              <a:buNone/>
            </a:pPr>
            <a:r>
              <a:rPr lang="es-CR" smtClean="0"/>
              <a:t>( x, y)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84275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CR" sz="3100" dirty="0" smtClean="0">
                <a:solidFill>
                  <a:schemeClr val="accent3">
                    <a:shade val="75000"/>
                  </a:schemeClr>
                </a:solidFill>
              </a:rPr>
              <a:t/>
            </a:r>
            <a:br>
              <a:rPr lang="es-CR" sz="3100" dirty="0" smtClean="0">
                <a:solidFill>
                  <a:schemeClr val="accent3">
                    <a:shade val="75000"/>
                  </a:schemeClr>
                </a:solidFill>
              </a:rPr>
            </a:br>
            <a:r>
              <a:rPr lang="es-CR" sz="3100" dirty="0" smtClean="0">
                <a:solidFill>
                  <a:schemeClr val="accent3">
                    <a:shade val="75000"/>
                  </a:schemeClr>
                </a:solidFill>
              </a:rPr>
              <a:t/>
            </a:r>
            <a:br>
              <a:rPr lang="es-CR" sz="3100" dirty="0" smtClean="0">
                <a:solidFill>
                  <a:schemeClr val="accent3">
                    <a:shade val="75000"/>
                  </a:schemeClr>
                </a:solidFill>
              </a:rPr>
            </a:br>
            <a:r>
              <a:rPr lang="es-CR" sz="2700" dirty="0" smtClean="0">
                <a:solidFill>
                  <a:schemeClr val="tx1"/>
                </a:solidFill>
              </a:rPr>
              <a:t>Ejemplo:  La grafica de la función dada por    </a:t>
            </a:r>
            <a:br>
              <a:rPr lang="es-CR" sz="2700" dirty="0" smtClean="0">
                <a:solidFill>
                  <a:schemeClr val="tx1"/>
                </a:solidFill>
              </a:rPr>
            </a:br>
            <a:r>
              <a:rPr lang="es-CR" sz="2700" dirty="0" smtClean="0">
                <a:solidFill>
                  <a:schemeClr val="tx1"/>
                </a:solidFill>
              </a:rPr>
              <a:t>  interseca el eje “y” en </a:t>
            </a:r>
            <a:br>
              <a:rPr lang="es-CR" sz="2700" dirty="0" smtClean="0">
                <a:solidFill>
                  <a:schemeClr val="tx1"/>
                </a:solidFill>
              </a:rPr>
            </a:br>
            <a:endParaRPr lang="es-CR" sz="2700" dirty="0">
              <a:solidFill>
                <a:schemeClr val="tx1"/>
              </a:solidFill>
            </a:endParaRPr>
          </a:p>
        </p:txBody>
      </p:sp>
      <p:sp>
        <p:nvSpPr>
          <p:cNvPr id="11272" name="6 Marcador de contenido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>
              <a:lnSpc>
                <a:spcPct val="200000"/>
              </a:lnSpc>
              <a:buFont typeface="Wingdings 2" pitchFamily="18" charset="2"/>
              <a:buNone/>
            </a:pPr>
            <a:r>
              <a:rPr lang="es-CR" smtClean="0"/>
              <a:t>A)</a:t>
            </a:r>
          </a:p>
          <a:p>
            <a:pPr>
              <a:lnSpc>
                <a:spcPct val="200000"/>
              </a:lnSpc>
              <a:buFont typeface="Wingdings 2" pitchFamily="18" charset="2"/>
              <a:buNone/>
            </a:pPr>
            <a:r>
              <a:rPr lang="es-CR" smtClean="0"/>
              <a:t>B)</a:t>
            </a:r>
          </a:p>
          <a:p>
            <a:pPr>
              <a:lnSpc>
                <a:spcPct val="200000"/>
              </a:lnSpc>
              <a:buFont typeface="Wingdings 2" pitchFamily="18" charset="2"/>
              <a:buNone/>
            </a:pPr>
            <a:r>
              <a:rPr lang="es-CR" smtClean="0"/>
              <a:t>C)</a:t>
            </a:r>
          </a:p>
          <a:p>
            <a:pPr>
              <a:lnSpc>
                <a:spcPct val="200000"/>
              </a:lnSpc>
              <a:buFont typeface="Wingdings 2" pitchFamily="18" charset="2"/>
              <a:buNone/>
            </a:pPr>
            <a:r>
              <a:rPr lang="es-CR" smtClean="0"/>
              <a:t>D)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endParaRPr lang="es-CR" smtClean="0"/>
          </a:p>
          <a:p>
            <a:r>
              <a:rPr lang="es-CR" smtClean="0"/>
              <a:t>La intersección con el eje y es el término b </a:t>
            </a:r>
          </a:p>
          <a:p>
            <a:endParaRPr lang="es-CR" smtClean="0"/>
          </a:p>
          <a:p>
            <a:r>
              <a:rPr lang="es-CR" smtClean="0"/>
              <a:t>Respuesta B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6227763" y="188913"/>
          <a:ext cx="1296987" cy="720725"/>
        </p:xfrm>
        <a:graphic>
          <a:graphicData uri="http://schemas.openxmlformats.org/presentationml/2006/ole">
            <p:oleObj spid="_x0000_s11266" name="Ecuación" r:id="rId3" imgW="622080" imgH="39348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116013" y="1628775"/>
          <a:ext cx="1008062" cy="936625"/>
        </p:xfrm>
        <a:graphic>
          <a:graphicData uri="http://schemas.openxmlformats.org/presentationml/2006/ole">
            <p:oleObj spid="_x0000_s11267" name="Ecuación" r:id="rId4" imgW="419040" imgH="43164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187450" y="2997200"/>
          <a:ext cx="1008063" cy="720725"/>
        </p:xfrm>
        <a:graphic>
          <a:graphicData uri="http://schemas.openxmlformats.org/presentationml/2006/ole">
            <p:oleObj spid="_x0000_s11268" name="Ecuación" r:id="rId5" imgW="406080" imgH="431640" progId="Equation.3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116013" y="4076700"/>
          <a:ext cx="1152525" cy="792163"/>
        </p:xfrm>
        <a:graphic>
          <a:graphicData uri="http://schemas.openxmlformats.org/presentationml/2006/ole">
            <p:oleObj spid="_x0000_s11269" name="Ecuación" r:id="rId6" imgW="406080" imgH="431640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116013" y="5084763"/>
          <a:ext cx="1079500" cy="792162"/>
        </p:xfrm>
        <a:graphic>
          <a:graphicData uri="http://schemas.openxmlformats.org/presentationml/2006/ole">
            <p:oleObj spid="_x0000_s11270" name="Ecuación" r:id="rId7" imgW="4190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mtClean="0">
                <a:solidFill>
                  <a:srgbClr val="7B9899"/>
                </a:solidFill>
              </a:rPr>
              <a:t>La pendiente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El número </a:t>
            </a:r>
            <a:r>
              <a:rPr lang="es-C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CR" dirty="0" smtClean="0"/>
              <a:t> recibe el nombre de pendiente y representa la inclinación de la recta.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El número </a:t>
            </a:r>
            <a:r>
              <a:rPr lang="es-C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es-CR" dirty="0" smtClean="0"/>
              <a:t>recibe el nombre de intersección con el eje y 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z="4400" smtClean="0">
                <a:solidFill>
                  <a:srgbClr val="7B9899"/>
                </a:solidFill>
              </a:rPr>
              <a:t>Interpretar la grafica</a:t>
            </a:r>
          </a:p>
        </p:txBody>
      </p:sp>
      <p:sp>
        <p:nvSpPr>
          <p:cNvPr id="32771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/>
            <a:r>
              <a:rPr lang="es-CR" sz="4400" smtClean="0"/>
              <a:t>De la grafica de una función lineal se puede extraer información para obtener el criterio de la ecuación.</a:t>
            </a:r>
          </a:p>
          <a:p>
            <a:pPr>
              <a:buFont typeface="Wingdings 2" pitchFamily="18" charset="2"/>
              <a:buNone/>
            </a:pPr>
            <a:endParaRPr lang="es-CR" smtClean="0"/>
          </a:p>
          <a:p>
            <a:endParaRPr lang="es-CR" smtClean="0"/>
          </a:p>
          <a:p>
            <a:endParaRPr lang="es-CR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CR"/>
              <a:t>Observe </a:t>
            </a:r>
          </a:p>
        </p:txBody>
      </p:sp>
      <p:sp>
        <p:nvSpPr>
          <p:cNvPr id="9" name="8 Marcador de texto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CR" dirty="0" smtClean="0"/>
              <a:t>Pares ordenados </a:t>
            </a:r>
            <a:endParaRPr lang="es-CR" dirty="0"/>
          </a:p>
        </p:txBody>
      </p:sp>
      <p:pic>
        <p:nvPicPr>
          <p:cNvPr id="33796" name="Picture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2636838"/>
            <a:ext cx="2879725" cy="2736850"/>
          </a:xfrm>
        </p:spPr>
      </p:pic>
      <p:sp>
        <p:nvSpPr>
          <p:cNvPr id="10" name="9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382111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( -4,0)(0,6)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Obtenemos la pendiente con la fórmula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Obtenemos b con solo fijarnos en la intersección con el eje y.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y= 3/2x +6</a:t>
            </a:r>
            <a:endParaRPr lang="es-CR" dirty="0"/>
          </a:p>
        </p:txBody>
      </p:sp>
      <p:sp>
        <p:nvSpPr>
          <p:cNvPr id="33798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mtClean="0"/>
              <a:t>Ejemplo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CR"/>
              <a:t>Observe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CR" dirty="0" smtClean="0"/>
              <a:t>Pares ordenados</a:t>
            </a:r>
            <a:endParaRPr lang="es-CR" dirty="0"/>
          </a:p>
        </p:txBody>
      </p:sp>
      <p:pic>
        <p:nvPicPr>
          <p:cNvPr id="3482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2924175"/>
            <a:ext cx="2735262" cy="2095500"/>
          </a:xfrm>
        </p:spPr>
      </p:pic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382111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(0,-4) ( 8,0)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Obtenemos la pendiente con la fórmula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Obtenemos b con solo fijarnos en la intersección con el eje y.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y = 1/2x- 4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s-CR" dirty="0"/>
          </a:p>
        </p:txBody>
      </p:sp>
      <p:sp>
        <p:nvSpPr>
          <p:cNvPr id="348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mtClean="0"/>
              <a:t>Ejemplo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CR"/>
              <a:t>Observe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CR" dirty="0" smtClean="0"/>
              <a:t>Pares ordenados</a:t>
            </a:r>
            <a:endParaRPr lang="es-CR" dirty="0"/>
          </a:p>
        </p:txBody>
      </p:sp>
      <p:pic>
        <p:nvPicPr>
          <p:cNvPr id="35844" name="Picture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2349500"/>
            <a:ext cx="2808288" cy="2159000"/>
          </a:xfrm>
        </p:spPr>
      </p:pic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382111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(0,6) ( 0,8)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Obtenemos la pendiente con la fórmula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Obtenemos b con solo fijarnos en la intersección con el eje y.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y= -4/3x + 8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s-CR" dirty="0"/>
          </a:p>
        </p:txBody>
      </p:sp>
      <p:sp>
        <p:nvSpPr>
          <p:cNvPr id="358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mtClean="0"/>
              <a:t>Ejemplo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CR"/>
              <a:t>Observe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CR" dirty="0" smtClean="0"/>
              <a:t>Pares Ordenados</a:t>
            </a:r>
            <a:endParaRPr lang="es-CR" dirty="0"/>
          </a:p>
        </p:txBody>
      </p:sp>
      <p:pic>
        <p:nvPicPr>
          <p:cNvPr id="3686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2708275"/>
            <a:ext cx="2879725" cy="2449513"/>
          </a:xfrm>
        </p:spPr>
      </p:pic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382111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(-10,0) ( 0,-8)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Obtenemos la pendiente con la fórmula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Obtenemos b con solo fijarnos en la intersección con el eje y.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CR" dirty="0" smtClean="0"/>
              <a:t>F(x)= -4/5x - 8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s-CR" dirty="0"/>
          </a:p>
        </p:txBody>
      </p:sp>
      <p:sp>
        <p:nvSpPr>
          <p:cNvPr id="368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mtClean="0"/>
              <a:t>Ejemplo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CR"/>
              <a:t>Observe 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CR" dirty="0" smtClean="0"/>
              <a:t> Constante </a:t>
            </a:r>
            <a:endParaRPr lang="es-CR" dirty="0"/>
          </a:p>
        </p:txBody>
      </p:sp>
      <p:pic>
        <p:nvPicPr>
          <p:cNvPr id="37892" name="Picture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2997200"/>
            <a:ext cx="2736850" cy="1782763"/>
          </a:xfrm>
        </p:spPr>
      </p:pic>
      <p:sp>
        <p:nvSpPr>
          <p:cNvPr id="37893" name="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38211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s-CR" smtClean="0"/>
          </a:p>
          <a:p>
            <a:r>
              <a:rPr lang="es-CR" smtClean="0"/>
              <a:t>No hay pendiente</a:t>
            </a:r>
          </a:p>
          <a:p>
            <a:r>
              <a:rPr lang="es-CR" smtClean="0"/>
              <a:t>Solo hay intersección con el eje y</a:t>
            </a:r>
          </a:p>
          <a:p>
            <a:r>
              <a:rPr lang="es-CR" smtClean="0"/>
              <a:t>b=2</a:t>
            </a:r>
          </a:p>
          <a:p>
            <a:r>
              <a:rPr lang="es-CR" smtClean="0"/>
              <a:t>y = 2 </a:t>
            </a:r>
          </a:p>
          <a:p>
            <a:endParaRPr lang="es-CR" smtClean="0"/>
          </a:p>
        </p:txBody>
      </p:sp>
      <p:sp>
        <p:nvSpPr>
          <p:cNvPr id="378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mtClean="0"/>
              <a:t>Ejemplo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CR"/>
              <a:t>Observe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CR" dirty="0" smtClean="0"/>
              <a:t>Constante </a:t>
            </a:r>
            <a:endParaRPr lang="es-CR" dirty="0"/>
          </a:p>
        </p:txBody>
      </p:sp>
      <p:pic>
        <p:nvPicPr>
          <p:cNvPr id="3891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2636838"/>
            <a:ext cx="2524125" cy="2155825"/>
          </a:xfrm>
        </p:spPr>
      </p:pic>
      <p:sp>
        <p:nvSpPr>
          <p:cNvPr id="38917" name="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3821112"/>
          </a:xfrm>
        </p:spPr>
        <p:txBody>
          <a:bodyPr/>
          <a:lstStyle/>
          <a:p>
            <a:r>
              <a:rPr lang="es-CR" smtClean="0"/>
              <a:t>No hay pendiente</a:t>
            </a:r>
          </a:p>
          <a:p>
            <a:r>
              <a:rPr lang="es-CR" smtClean="0"/>
              <a:t>Solo hay intersección con el eje y</a:t>
            </a:r>
          </a:p>
          <a:p>
            <a:r>
              <a:rPr lang="es-CR" smtClean="0"/>
              <a:t>b= -2</a:t>
            </a:r>
          </a:p>
          <a:p>
            <a:r>
              <a:rPr lang="es-CR" smtClean="0"/>
              <a:t>y= -2</a:t>
            </a:r>
          </a:p>
        </p:txBody>
      </p:sp>
      <p:sp>
        <p:nvSpPr>
          <p:cNvPr id="389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mtClean="0"/>
              <a:t>Ejemplo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mtClean="0">
                <a:solidFill>
                  <a:srgbClr val="7B9899"/>
                </a:solidFill>
              </a:rPr>
              <a:t>Ejercicio de Examen                                  </a:t>
            </a:r>
            <a:r>
              <a:rPr lang="es-CR" sz="1400" smtClean="0">
                <a:solidFill>
                  <a:srgbClr val="7B9899"/>
                </a:solidFill>
              </a:rPr>
              <a:t>solución C</a:t>
            </a:r>
            <a:r>
              <a:rPr lang="es-CR" smtClean="0">
                <a:solidFill>
                  <a:srgbClr val="7B9899"/>
                </a:solidFill>
              </a:rPr>
              <a:t> </a:t>
            </a:r>
          </a:p>
        </p:txBody>
      </p:sp>
      <p:pic>
        <p:nvPicPr>
          <p:cNvPr id="3993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844675"/>
            <a:ext cx="7416800" cy="3006725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algn="l"/>
            <a:r>
              <a:rPr lang="es-CR" smtClean="0"/>
              <a:t>Otro ejemplo</a:t>
            </a:r>
          </a:p>
        </p:txBody>
      </p:sp>
      <p:sp>
        <p:nvSpPr>
          <p:cNvPr id="40963" name="3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endParaRPr lang="es-ES" smtClean="0"/>
          </a:p>
          <a:p>
            <a:endParaRPr lang="es-ES" smtClean="0"/>
          </a:p>
          <a:p>
            <a:r>
              <a:rPr lang="es-ES" smtClean="0"/>
              <a:t>Dominio = {1, 3,5}</a:t>
            </a:r>
          </a:p>
          <a:p>
            <a:r>
              <a:rPr lang="es-ES" smtClean="0"/>
              <a:t>Codominio = {3,5,7,9,11}</a:t>
            </a:r>
          </a:p>
          <a:p>
            <a:r>
              <a:rPr lang="es-ES" smtClean="0"/>
              <a:t>Ámbito </a:t>
            </a:r>
            <a:r>
              <a:rPr lang="es-ES" sz="1800" smtClean="0"/>
              <a:t>(rango o recorrido) </a:t>
            </a:r>
            <a:r>
              <a:rPr lang="es-ES" smtClean="0"/>
              <a:t>= {3,7,11}</a:t>
            </a:r>
          </a:p>
          <a:p>
            <a:pPr>
              <a:buFont typeface="Wingdings 2" pitchFamily="18" charset="2"/>
              <a:buNone/>
            </a:pPr>
            <a:endParaRPr lang="es-CR" smtClean="0"/>
          </a:p>
        </p:txBody>
      </p:sp>
      <p:pic>
        <p:nvPicPr>
          <p:cNvPr id="40964" name="4 Marcador de contenido" descr="funcion_imagen_00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2708275"/>
            <a:ext cx="2159000" cy="2376488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algn="l"/>
            <a:r>
              <a:rPr lang="es-CR" smtClean="0"/>
              <a:t>Recordar de la lección 1</a:t>
            </a:r>
          </a:p>
        </p:txBody>
      </p:sp>
      <p:pic>
        <p:nvPicPr>
          <p:cNvPr id="41987" name="6 Marcador de contenido" descr="funcion_imagen_0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2492375"/>
            <a:ext cx="2000250" cy="1936750"/>
          </a:xfrm>
        </p:spPr>
      </p:pic>
      <p:sp>
        <p:nvSpPr>
          <p:cNvPr id="41988" name="4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endParaRPr lang="es-ES" smtClean="0"/>
          </a:p>
          <a:p>
            <a:endParaRPr lang="es-ES" smtClean="0"/>
          </a:p>
          <a:p>
            <a:r>
              <a:rPr lang="es-ES" smtClean="0"/>
              <a:t>Dominio = {1, 2, 3}</a:t>
            </a:r>
          </a:p>
          <a:p>
            <a:r>
              <a:rPr lang="es-ES" smtClean="0"/>
              <a:t>Codominio = {2, 4, 6}</a:t>
            </a:r>
          </a:p>
          <a:p>
            <a:r>
              <a:rPr lang="es-ES" smtClean="0"/>
              <a:t>Ámbito </a:t>
            </a:r>
            <a:r>
              <a:rPr lang="es-ES" sz="1800" smtClean="0"/>
              <a:t>(rango o recorrido) </a:t>
            </a:r>
            <a:r>
              <a:rPr lang="es-ES" smtClean="0"/>
              <a:t>= {2, 4, 6}</a:t>
            </a:r>
          </a:p>
          <a:p>
            <a:pPr>
              <a:buFont typeface="Wingdings 2" pitchFamily="18" charset="2"/>
              <a:buNone/>
            </a:pPr>
            <a:endParaRPr lang="es-ES" smtClean="0"/>
          </a:p>
          <a:p>
            <a:endParaRPr lang="es-C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algn="l"/>
            <a:r>
              <a:rPr lang="es-CR" smtClean="0"/>
              <a:t>Reconocer m y b </a:t>
            </a:r>
          </a:p>
        </p:txBody>
      </p:sp>
      <p:graphicFrame>
        <p:nvGraphicFramePr>
          <p:cNvPr id="1026" name="3 Marcador de contenido"/>
          <p:cNvGraphicFramePr>
            <a:graphicFrameLocks noChangeAspect="1"/>
          </p:cNvGraphicFramePr>
          <p:nvPr>
            <p:ph sz="half" idx="1"/>
          </p:nvPr>
        </p:nvGraphicFramePr>
        <p:xfrm>
          <a:off x="1211263" y="1412875"/>
          <a:ext cx="1968500" cy="1001713"/>
        </p:xfrm>
        <a:graphic>
          <a:graphicData uri="http://schemas.openxmlformats.org/presentationml/2006/ole">
            <p:oleObj spid="_x0000_s1026" name="Ecuación" r:id="rId3" imgW="723600" imgH="368280" progId="Equation.3">
              <p:embed/>
            </p:oleObj>
          </a:graphicData>
        </a:graphic>
      </p:graphicFrame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r>
              <a:rPr lang="es-CR" smtClean="0"/>
              <a:t>m= -4/3         b= 1/3</a:t>
            </a:r>
          </a:p>
          <a:p>
            <a:endParaRPr lang="es-CR" smtClean="0"/>
          </a:p>
          <a:p>
            <a:endParaRPr lang="es-CR" smtClean="0"/>
          </a:p>
          <a:p>
            <a:r>
              <a:rPr lang="es-CR" smtClean="0"/>
              <a:t>m= 3/2          b= 8/2 = 4</a:t>
            </a:r>
          </a:p>
          <a:p>
            <a:pPr>
              <a:buFont typeface="Wingdings 2" pitchFamily="18" charset="2"/>
              <a:buNone/>
            </a:pPr>
            <a:endParaRPr lang="es-CR" smtClean="0"/>
          </a:p>
          <a:p>
            <a:endParaRPr lang="es-CR" smtClean="0"/>
          </a:p>
          <a:p>
            <a:r>
              <a:rPr lang="es-CR" smtClean="0"/>
              <a:t>m= -2/5       b= -20/5= -4</a:t>
            </a:r>
          </a:p>
          <a:p>
            <a:endParaRPr lang="es-CR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42988" y="2852738"/>
          <a:ext cx="2305050" cy="1001712"/>
        </p:xfrm>
        <a:graphic>
          <a:graphicData uri="http://schemas.openxmlformats.org/presentationml/2006/ole">
            <p:oleObj spid="_x0000_s1027" name="Ecuación" r:id="rId4" imgW="596880" imgH="3682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52475" y="4264025"/>
          <a:ext cx="2882900" cy="533400"/>
        </p:xfrm>
        <a:graphic>
          <a:graphicData uri="http://schemas.openxmlformats.org/presentationml/2006/ole">
            <p:oleObj spid="_x0000_s1028" name="Ecuación" r:id="rId5" imgW="8888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39813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ES" dirty="0" smtClean="0"/>
              <a:t>Criterio de una función a partir de un grafico satelital  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/>
              <a:t>Ejemplo </a:t>
            </a:r>
            <a:r>
              <a:rPr lang="es-ES" b="1" dirty="0" smtClean="0"/>
              <a:t>1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s-ES" b="1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s-ES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Si A = {1, 2, 3} y B = {2, 4, 6} y su correspondencia es el doble</a:t>
            </a:r>
            <a:r>
              <a:rPr lang="es-E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F(x)=2X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  <p:pic>
        <p:nvPicPr>
          <p:cNvPr id="43012" name="5 Imagen" descr="funcion_imagen_0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1628775"/>
            <a:ext cx="3240088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268413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accent3">
                    <a:shade val="75000"/>
                  </a:schemeClr>
                </a:solidFill>
              </a:rPr>
              <a:t/>
            </a:r>
            <a:br>
              <a:rPr lang="es-ES" b="1" dirty="0" smtClean="0">
                <a:solidFill>
                  <a:schemeClr val="accent3">
                    <a:shade val="75000"/>
                  </a:schemeClr>
                </a:solidFill>
              </a:rPr>
            </a:br>
            <a:r>
              <a:rPr lang="es-ES" b="1" dirty="0" smtClean="0">
                <a:solidFill>
                  <a:schemeClr val="accent3">
                    <a:shade val="75000"/>
                  </a:schemeClr>
                </a:solidFill>
              </a:rPr>
              <a:t/>
            </a:r>
            <a:br>
              <a:rPr lang="es-ES" b="1" dirty="0" smtClean="0">
                <a:solidFill>
                  <a:schemeClr val="accent3">
                    <a:shade val="75000"/>
                  </a:schemeClr>
                </a:solidFill>
              </a:rPr>
            </a:br>
            <a:r>
              <a:rPr lang="es-ES" b="1" dirty="0" smtClean="0">
                <a:solidFill>
                  <a:schemeClr val="accent3">
                    <a:shade val="75000"/>
                  </a:schemeClr>
                </a:solidFill>
              </a:rPr>
              <a:t>Ejemplo 2</a:t>
            </a:r>
            <a:r>
              <a:rPr lang="es-ES" dirty="0" smtClean="0">
                <a:solidFill>
                  <a:schemeClr val="accent3">
                    <a:shade val="75000"/>
                  </a:schemeClr>
                </a:solidFill>
              </a:rPr>
              <a:t/>
            </a:r>
            <a:br>
              <a:rPr lang="es-ES" dirty="0" smtClean="0">
                <a:solidFill>
                  <a:schemeClr val="accent3">
                    <a:shade val="75000"/>
                  </a:schemeClr>
                </a:solidFill>
              </a:rPr>
            </a:br>
            <a:endParaRPr lang="es-E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44035" name="5 Marcador de contenido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endParaRPr lang="es-ES" smtClean="0"/>
          </a:p>
        </p:txBody>
      </p:sp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r>
              <a:rPr lang="es-ES" smtClean="0"/>
              <a:t>¿Cuál es el criterio de la función?</a:t>
            </a:r>
          </a:p>
          <a:p>
            <a:r>
              <a:rPr lang="es-ES" b="1" smtClean="0"/>
              <a:t>Entonces f(x) = 2x + 1</a:t>
            </a:r>
            <a:endParaRPr lang="es-ES" smtClean="0"/>
          </a:p>
          <a:p>
            <a:r>
              <a:rPr lang="es-ES" smtClean="0"/>
              <a:t>En efecto:</a:t>
            </a:r>
          </a:p>
          <a:p>
            <a:r>
              <a:rPr lang="es-ES" smtClean="0"/>
              <a:t>f(1) = 2 • 1 + 1 = 3</a:t>
            </a:r>
          </a:p>
          <a:p>
            <a:r>
              <a:rPr lang="es-ES" smtClean="0"/>
              <a:t>f(3) = 2 • 3 + 1 = 7</a:t>
            </a:r>
          </a:p>
          <a:p>
            <a:r>
              <a:rPr lang="es-ES" smtClean="0"/>
              <a:t>f(5) = 2 • 5 + 1 = 11</a:t>
            </a:r>
          </a:p>
          <a:p>
            <a:endParaRPr lang="es-ES" smtClean="0"/>
          </a:p>
        </p:txBody>
      </p:sp>
      <p:pic>
        <p:nvPicPr>
          <p:cNvPr id="44037" name="6 Imagen" descr="funcion_imagen_00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2492375"/>
            <a:ext cx="2162175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R" dirty="0" smtClean="0"/>
              <a:t>Problemas formando el criterio de una función</a:t>
            </a:r>
            <a:endParaRPr lang="es-CR" dirty="0"/>
          </a:p>
        </p:txBody>
      </p:sp>
      <p:sp>
        <p:nvSpPr>
          <p:cNvPr id="45059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s-ES" smtClean="0"/>
              <a:t>Ejemplo</a:t>
            </a:r>
          </a:p>
          <a:p>
            <a:endParaRPr lang="es-ES" smtClean="0"/>
          </a:p>
          <a:p>
            <a:r>
              <a:rPr lang="es-ES" smtClean="0"/>
              <a:t>Un carpintero gasta $350 por cada silla que haga más un monto fijo de $2.000 por día ¿cuánto gastará si hace 2 sillas por día? ¿Cuánto gastará si hace 4, 6 u 8 sillas por día?</a:t>
            </a:r>
          </a:p>
          <a:p>
            <a:pPr>
              <a:buFont typeface="Wingdings 2" pitchFamily="18" charset="2"/>
              <a:buNone/>
            </a:pPr>
            <a:endParaRPr lang="es-CR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mtClean="0">
                <a:solidFill>
                  <a:srgbClr val="7B9899"/>
                </a:solidFill>
              </a:rPr>
              <a:t>Ejemplo 3</a:t>
            </a:r>
          </a:p>
        </p:txBody>
      </p:sp>
      <p:sp>
        <p:nvSpPr>
          <p:cNvPr id="46083" name="2 Marcador de contenido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s-ES" smtClean="0"/>
          </a:p>
          <a:p>
            <a:r>
              <a:rPr lang="es-ES" smtClean="0"/>
              <a:t>Un carpintero gasta $350 por cada silla que haga más un monto fijo de $2.000 por día ¿cuánto gastará si hace 2 sillas por día? ¿Cuánto gastará si hace 4, 6 u 8 sillas por día?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mtClean="0">
                <a:solidFill>
                  <a:srgbClr val="7B9899"/>
                </a:solidFill>
              </a:rPr>
              <a:t>Solución</a:t>
            </a:r>
          </a:p>
        </p:txBody>
      </p:sp>
      <p:sp>
        <p:nvSpPr>
          <p:cNvPr id="47107" name="2 Marcador de contenido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s-ES" smtClean="0"/>
              <a:t>Para este ejemplo, </a:t>
            </a:r>
            <a:r>
              <a:rPr lang="es-ES" b="1" smtClean="0"/>
              <a:t>x</a:t>
            </a:r>
            <a:r>
              <a:rPr lang="es-ES" smtClean="0"/>
              <a:t> representa cada silla y </a:t>
            </a:r>
            <a:r>
              <a:rPr lang="es-ES" b="1" smtClean="0"/>
              <a:t>f(x)</a:t>
            </a:r>
            <a:r>
              <a:rPr lang="es-ES" smtClean="0"/>
              <a:t> el costo de fabricarla, lo cual significa que el costo es igual a multiplicar 350 por cada silla y sumarle el gasto fijo. Es decir:</a:t>
            </a:r>
          </a:p>
          <a:p>
            <a:r>
              <a:rPr lang="es-ES" b="1" smtClean="0"/>
              <a:t>f(x) = 350x + 2.000</a:t>
            </a:r>
            <a:endParaRPr lang="es-ES" smtClean="0"/>
          </a:p>
          <a:p>
            <a:pPr>
              <a:buFont typeface="Wingdings 2" pitchFamily="18" charset="2"/>
              <a:buNone/>
            </a:pPr>
            <a:endParaRPr lang="es-ES" smtClean="0"/>
          </a:p>
          <a:p>
            <a:endParaRPr lang="es-E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mtClean="0">
                <a:solidFill>
                  <a:srgbClr val="7B9899"/>
                </a:solidFill>
              </a:rPr>
              <a:t>Continua </a:t>
            </a:r>
          </a:p>
        </p:txBody>
      </p:sp>
      <p:sp>
        <p:nvSpPr>
          <p:cNvPr id="48131" name="2 Marcador de contenido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s-ES" smtClean="0"/>
              <a:t>Para encontrar la respuesta sustituimos el valor de dicha variable en el criterio de la función.</a:t>
            </a:r>
          </a:p>
          <a:p>
            <a:r>
              <a:rPr lang="es-ES" smtClean="0"/>
              <a:t>f(2) = 350 • 2 + 2.000</a:t>
            </a:r>
          </a:p>
          <a:p>
            <a:r>
              <a:rPr lang="es-ES" smtClean="0"/>
              <a:t>f(2) = 700 + 2.000</a:t>
            </a:r>
          </a:p>
          <a:p>
            <a:r>
              <a:rPr lang="es-ES" smtClean="0"/>
              <a:t>f(2) = 2.700</a:t>
            </a:r>
          </a:p>
          <a:p>
            <a:r>
              <a:rPr lang="es-ES" smtClean="0"/>
              <a:t>Entonces si hace solamente 2 sillas en un día, gastaría $2.700 en hacerlas.</a:t>
            </a:r>
          </a:p>
          <a:p>
            <a:endParaRPr lang="es-E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128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¿</a:t>
            </a:r>
            <a:r>
              <a:rPr lang="es-ES" sz="3600" dirty="0" smtClean="0"/>
              <a:t>Cuánto gastará si hace 4, 6 u 8 sillas por día?</a:t>
            </a:r>
            <a:br>
              <a:rPr lang="es-ES" sz="3600" dirty="0" smtClean="0"/>
            </a:br>
            <a:endParaRPr lang="es-ES" sz="3600" dirty="0"/>
          </a:p>
        </p:txBody>
      </p:sp>
      <p:sp>
        <p:nvSpPr>
          <p:cNvPr id="49155" name="2 Marcador de contenido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s-ES" smtClean="0"/>
              <a:t>f(4) = 350 • 4 + 2.000 = 3.400</a:t>
            </a:r>
          </a:p>
          <a:p>
            <a:r>
              <a:rPr lang="es-ES" smtClean="0"/>
              <a:t>f(6) = 350 • 6 + 2.000 = 4.100</a:t>
            </a:r>
          </a:p>
          <a:p>
            <a:r>
              <a:rPr lang="es-ES" smtClean="0"/>
              <a:t>f(8) = 350 • 8 + 2.000 = 4.800</a:t>
            </a:r>
          </a:p>
          <a:p>
            <a:endParaRPr lang="es-E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algn="l"/>
            <a:r>
              <a:rPr lang="es-CR" smtClean="0"/>
              <a:t>Reconocer m y b </a:t>
            </a:r>
          </a:p>
        </p:txBody>
      </p:sp>
      <p:graphicFrame>
        <p:nvGraphicFramePr>
          <p:cNvPr id="2050" name="3 Marcador de contenido"/>
          <p:cNvGraphicFramePr>
            <a:graphicFrameLocks noChangeAspect="1"/>
          </p:cNvGraphicFramePr>
          <p:nvPr>
            <p:ph sz="half" idx="1"/>
          </p:nvPr>
        </p:nvGraphicFramePr>
        <p:xfrm>
          <a:off x="952500" y="1628775"/>
          <a:ext cx="1908175" cy="593725"/>
        </p:xfrm>
        <a:graphic>
          <a:graphicData uri="http://schemas.openxmlformats.org/presentationml/2006/ole">
            <p:oleObj spid="_x0000_s2050" name="Ecuación" r:id="rId3" imgW="571320" imgH="177480" progId="Equation.3">
              <p:embed/>
            </p:oleObj>
          </a:graphicData>
        </a:graphic>
      </p:graphicFrame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3438" y="1557338"/>
            <a:ext cx="4038600" cy="4525962"/>
          </a:xfrm>
        </p:spPr>
        <p:txBody>
          <a:bodyPr/>
          <a:lstStyle/>
          <a:p>
            <a:r>
              <a:rPr lang="es-CR" smtClean="0"/>
              <a:t>m= 3      b= 4 </a:t>
            </a:r>
          </a:p>
          <a:p>
            <a:endParaRPr lang="es-CR" smtClean="0"/>
          </a:p>
          <a:p>
            <a:r>
              <a:rPr lang="es-CR" smtClean="0"/>
              <a:t>m= -2     b= 6</a:t>
            </a:r>
          </a:p>
          <a:p>
            <a:endParaRPr lang="es-CR" smtClean="0"/>
          </a:p>
          <a:p>
            <a:r>
              <a:rPr lang="es-CR" smtClean="0"/>
              <a:t>m= 8       b= -4</a:t>
            </a:r>
          </a:p>
          <a:p>
            <a:pPr>
              <a:buFont typeface="Wingdings 2" pitchFamily="18" charset="2"/>
              <a:buNone/>
            </a:pPr>
            <a:endParaRPr lang="es-CR" smtClean="0"/>
          </a:p>
          <a:p>
            <a:endParaRPr lang="es-CR" smtClean="0"/>
          </a:p>
          <a:p>
            <a:r>
              <a:rPr lang="es-CR" smtClean="0"/>
              <a:t>m= 4/5    b=-7  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01663" y="2708275"/>
          <a:ext cx="2611437" cy="593725"/>
        </p:xfrm>
        <a:graphic>
          <a:graphicData uri="http://schemas.openxmlformats.org/presentationml/2006/ole">
            <p:oleObj spid="_x0000_s2051" name="Ecuación" r:id="rId4" imgW="647640" imgH="177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01663" y="3573463"/>
          <a:ext cx="2611437" cy="593725"/>
        </p:xfrm>
        <a:graphic>
          <a:graphicData uri="http://schemas.openxmlformats.org/presentationml/2006/ole">
            <p:oleObj spid="_x0000_s2052" name="Ecuación" r:id="rId5" imgW="647640" imgH="1774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84213" y="4581525"/>
          <a:ext cx="2508250" cy="1230313"/>
        </p:xfrm>
        <a:graphic>
          <a:graphicData uri="http://schemas.openxmlformats.org/presentationml/2006/ole">
            <p:oleObj spid="_x0000_s2053" name="Ecuación" r:id="rId6" imgW="622080" imgH="36828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>
                <a:solidFill>
                  <a:srgbClr val="7B9899"/>
                </a:solidFill>
              </a:rPr>
              <a:t>Grafica de una función lineal</a:t>
            </a:r>
          </a:p>
        </p:txBody>
      </p:sp>
      <p:sp>
        <p:nvSpPr>
          <p:cNvPr id="26627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CR" smtClean="0"/>
              <a:t>La grafica de la función lineal puede ser </a:t>
            </a:r>
          </a:p>
          <a:p>
            <a:pPr>
              <a:buFont typeface="Wingdings 2" pitchFamily="18" charset="2"/>
              <a:buNone/>
            </a:pPr>
            <a:endParaRPr lang="es-CR" smtClean="0"/>
          </a:p>
          <a:p>
            <a:pPr>
              <a:buFont typeface="Wingdings 2" pitchFamily="18" charset="2"/>
              <a:buNone/>
            </a:pPr>
            <a:endParaRPr lang="es-CR" smtClean="0"/>
          </a:p>
        </p:txBody>
      </p:sp>
      <p:sp>
        <p:nvSpPr>
          <p:cNvPr id="4" name="3 Elipse"/>
          <p:cNvSpPr/>
          <p:nvPr/>
        </p:nvSpPr>
        <p:spPr>
          <a:xfrm>
            <a:off x="827584" y="2852936"/>
            <a:ext cx="1152128" cy="27363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 LINEAL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 flipV="1">
            <a:off x="1979613" y="2997200"/>
            <a:ext cx="1728787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>
            <a:stCxn id="4" idx="6"/>
          </p:cNvCxnSpPr>
          <p:nvPr/>
        </p:nvCxnSpPr>
        <p:spPr>
          <a:xfrm>
            <a:off x="1979613" y="4221163"/>
            <a:ext cx="18716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1979613" y="4508500"/>
            <a:ext cx="1584325" cy="1008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3851275" y="2205038"/>
            <a:ext cx="4176713" cy="10795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dirty="0"/>
              <a:t>CRECIENTE       </a:t>
            </a:r>
            <a:r>
              <a:rPr lang="es-C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m&gt;0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3924300" y="3573463"/>
            <a:ext cx="4032250" cy="1079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dirty="0"/>
              <a:t>DECRECIENTE  </a:t>
            </a:r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=0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924300" y="5013325"/>
            <a:ext cx="4032250" cy="9366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/>
              <a:t>CONSTANTE </a:t>
            </a:r>
            <a:r>
              <a:rPr lang="es-C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C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&lt;0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 flipV="1">
            <a:off x="6227763" y="2420938"/>
            <a:ext cx="1008062" cy="5762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6443663" y="4076700"/>
            <a:ext cx="1081087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6227763" y="5229225"/>
            <a:ext cx="1008062" cy="431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>
                <a:solidFill>
                  <a:srgbClr val="7B9899"/>
                </a:solidFill>
              </a:rPr>
              <a:t>Grafica de una función lineal</a:t>
            </a:r>
          </a:p>
        </p:txBody>
      </p:sp>
      <p:pic>
        <p:nvPicPr>
          <p:cNvPr id="27651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2708275"/>
            <a:ext cx="3095625" cy="2592388"/>
          </a:xfrm>
        </p:spPr>
      </p:pic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2997200"/>
            <a:ext cx="29368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5 CuadroTexto"/>
          <p:cNvSpPr txBox="1">
            <a:spLocks noChangeArrowheads="1"/>
          </p:cNvSpPr>
          <p:nvPr/>
        </p:nvSpPr>
        <p:spPr bwMode="auto">
          <a:xfrm>
            <a:off x="468313" y="1628775"/>
            <a:ext cx="4824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R" sz="2800">
                <a:latin typeface="Georgia" pitchFamily="18" charset="0"/>
              </a:rPr>
              <a:t>Función lineal Creciente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>
                <a:solidFill>
                  <a:srgbClr val="7B9899"/>
                </a:solidFill>
              </a:rPr>
              <a:t>Grafica de una función lineal</a:t>
            </a:r>
          </a:p>
        </p:txBody>
      </p:sp>
      <p:sp>
        <p:nvSpPr>
          <p:cNvPr id="28675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s-CR" smtClean="0"/>
              <a:t>Función lineal decreciente</a:t>
            </a:r>
          </a:p>
        </p:txBody>
      </p:sp>
      <p:pic>
        <p:nvPicPr>
          <p:cNvPr id="2867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349500"/>
            <a:ext cx="28082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2636838"/>
            <a:ext cx="288131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mtClean="0">
                <a:solidFill>
                  <a:srgbClr val="7B9899"/>
                </a:solidFill>
              </a:rPr>
              <a:t>Grafica de la función lineal</a:t>
            </a:r>
          </a:p>
        </p:txBody>
      </p:sp>
      <p:sp>
        <p:nvSpPr>
          <p:cNvPr id="29699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s-CR" smtClean="0"/>
              <a:t>Función lineal constante</a:t>
            </a:r>
          </a:p>
        </p:txBody>
      </p:sp>
      <p:pic>
        <p:nvPicPr>
          <p:cNvPr id="2970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420938"/>
            <a:ext cx="25209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05038"/>
            <a:ext cx="34258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C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OBTENER LA PENDIENTE</a:t>
            </a:r>
            <a:endParaRPr lang="es-CR" sz="3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7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s-CR" smtClean="0"/>
              <a:t>La pendiente se puede obtener dado dos pares ordenados. La formula para obtener la pendiente es   </a:t>
            </a:r>
          </a:p>
          <a:p>
            <a:pPr>
              <a:buFont typeface="Wingdings 2" pitchFamily="18" charset="2"/>
              <a:buNone/>
            </a:pPr>
            <a:endParaRPr lang="es-CR" smtClean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4114800" y="3321050"/>
          <a:ext cx="1536700" cy="900113"/>
        </p:xfrm>
        <a:graphic>
          <a:graphicData uri="http://schemas.openxmlformats.org/presentationml/2006/ole">
            <p:oleObj spid="_x0000_s3074" name="Ecuación" r:id="rId3" imgW="914400" imgH="215640" progId="Equation.3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3203575" y="2781300"/>
          <a:ext cx="2174875" cy="1223963"/>
        </p:xfrm>
        <a:graphic>
          <a:graphicData uri="http://schemas.openxmlformats.org/presentationml/2006/ole">
            <p:oleObj spid="_x0000_s3075" name="Ecuación" r:id="rId4" imgW="7491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187</TotalTime>
  <Words>980</Words>
  <Application>Microsoft Office PowerPoint</Application>
  <PresentationFormat>Presentación en pantalla (4:3)</PresentationFormat>
  <Paragraphs>200</Paragraphs>
  <Slides>36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8" baseType="lpstr">
      <vt:lpstr>Civil</vt:lpstr>
      <vt:lpstr>Ecuación</vt:lpstr>
      <vt:lpstr>FUNCION LINEAL</vt:lpstr>
      <vt:lpstr>La pendiente </vt:lpstr>
      <vt:lpstr>Reconocer m y b </vt:lpstr>
      <vt:lpstr>Reconocer m y b </vt:lpstr>
      <vt:lpstr>Grafica de una función lineal</vt:lpstr>
      <vt:lpstr>Grafica de una función lineal</vt:lpstr>
      <vt:lpstr>Grafica de una función lineal</vt:lpstr>
      <vt:lpstr>Grafica de la función lineal</vt:lpstr>
      <vt:lpstr>COMO OBTENER LA PENDIENTE</vt:lpstr>
      <vt:lpstr>    Ejemplo Encuentre la pendiente de la función lineal f cuya grafica pertenecen los puntos (2,-4)(1,1) </vt:lpstr>
      <vt:lpstr>Obtener el termino b</vt:lpstr>
      <vt:lpstr> Ejemplo: Encuentre el criterio  de la función lineal f cuya grafica pertenecen los puntos (2,-4)(1,1) </vt:lpstr>
      <vt:lpstr>El mismo ejercicio presentado de otra manera </vt:lpstr>
      <vt:lpstr>Ejercicio: Para realizar en clase</vt:lpstr>
      <vt:lpstr>Respuesta al ejercicio anterior</vt:lpstr>
      <vt:lpstr>Intersección con el eje X</vt:lpstr>
      <vt:lpstr>Ejemplo:  La grafica de la función dada por interseca el eje “x” en </vt:lpstr>
      <vt:lpstr>Intersección con el eje y</vt:lpstr>
      <vt:lpstr>  Ejemplo:  La grafica de la función dada por       interseca el eje “y” en  </vt:lpstr>
      <vt:lpstr>Interpretar la grafica</vt:lpstr>
      <vt:lpstr>Ejemplo </vt:lpstr>
      <vt:lpstr>Ejemplo</vt:lpstr>
      <vt:lpstr>Ejemplo</vt:lpstr>
      <vt:lpstr>Ejemplo</vt:lpstr>
      <vt:lpstr>Ejemplo</vt:lpstr>
      <vt:lpstr>Ejemplo</vt:lpstr>
      <vt:lpstr>Ejercicio de Examen                                  solución C </vt:lpstr>
      <vt:lpstr>Otro ejemplo</vt:lpstr>
      <vt:lpstr>Recordar de la lección 1</vt:lpstr>
      <vt:lpstr>Criterio de una función a partir de un grafico satelital  </vt:lpstr>
      <vt:lpstr>  Ejemplo 2 </vt:lpstr>
      <vt:lpstr>Problemas formando el criterio de una función</vt:lpstr>
      <vt:lpstr>Ejemplo 3</vt:lpstr>
      <vt:lpstr>Solución</vt:lpstr>
      <vt:lpstr>Continua </vt:lpstr>
      <vt:lpstr>¿Cuánto gastará si hace 4, 6 u 8 sillas por día?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 LINEAL</dc:title>
  <dc:creator>Lordys</dc:creator>
  <cp:lastModifiedBy>Lordys</cp:lastModifiedBy>
  <cp:revision>7</cp:revision>
  <dcterms:created xsi:type="dcterms:W3CDTF">2011-01-10T15:26:44Z</dcterms:created>
  <dcterms:modified xsi:type="dcterms:W3CDTF">2011-03-16T04:00:36Z</dcterms:modified>
</cp:coreProperties>
</file>