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1" r:id="rId2"/>
    <p:sldId id="262" r:id="rId3"/>
    <p:sldId id="263" r:id="rId4"/>
    <p:sldId id="264" r:id="rId5"/>
    <p:sldId id="265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57" r:id="rId15"/>
    <p:sldId id="256" r:id="rId16"/>
  </p:sldIdLst>
  <p:sldSz cx="9144000" cy="6858000" type="screen4x3"/>
  <p:notesSz cx="6888163" cy="100203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BC82D37F-0A2F-4CCD-805D-B466DADB028D}" type="datetimeFigureOut">
              <a:rPr lang="es-CR" smtClean="0"/>
              <a:pPr/>
              <a:t>11/06/2011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E38CD5F1-AF80-4A60-8C90-810CD9C0E3C3}" type="slidenum">
              <a:rPr lang="es-CR" smtClean="0"/>
              <a:pPr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7086747-620D-41A6-BBFC-864767FF757B}" type="datetimeFigureOut">
              <a:rPr lang="es-ES" smtClean="0"/>
              <a:pPr/>
              <a:t>11/06/2011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9F3E29C1-01C6-4340-8461-5E49FDDF31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E29C1-01C6-4340-8461-5E49FDDF3118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E29C1-01C6-4340-8461-5E49FDDF3118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E29C1-01C6-4340-8461-5E49FDDF3118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E29C1-01C6-4340-8461-5E49FDDF3118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E29C1-01C6-4340-8461-5E49FDDF3118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E29C1-01C6-4340-8461-5E49FDDF3118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E29C1-01C6-4340-8461-5E49FDDF3118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E29C1-01C6-4340-8461-5E49FDDF3118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E29C1-01C6-4340-8461-5E49FDDF3118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E29C1-01C6-4340-8461-5E49FDDF3118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E29C1-01C6-4340-8461-5E49FDDF3118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E29C1-01C6-4340-8461-5E49FDDF3118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E29C1-01C6-4340-8461-5E49FDDF3118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E29C1-01C6-4340-8461-5E49FDDF3118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E29C1-01C6-4340-8461-5E49FDDF3118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43C4-F390-4256-8646-309A6AA0414E}" type="datetimeFigureOut">
              <a:rPr lang="es-ES" smtClean="0"/>
              <a:pPr/>
              <a:t>11/06/2011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2D12-FCCA-4486-A022-9F3D6DC599E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43C4-F390-4256-8646-309A6AA0414E}" type="datetimeFigureOut">
              <a:rPr lang="es-ES" smtClean="0"/>
              <a:pPr/>
              <a:t>11/06/2011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2D12-FCCA-4486-A022-9F3D6DC599E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43C4-F390-4256-8646-309A6AA0414E}" type="datetimeFigureOut">
              <a:rPr lang="es-ES" smtClean="0"/>
              <a:pPr/>
              <a:t>11/06/2011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2D12-FCCA-4486-A022-9F3D6DC599E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43C4-F390-4256-8646-309A6AA0414E}" type="datetimeFigureOut">
              <a:rPr lang="es-ES" smtClean="0"/>
              <a:pPr/>
              <a:t>11/06/2011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2D12-FCCA-4486-A022-9F3D6DC599E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43C4-F390-4256-8646-309A6AA0414E}" type="datetimeFigureOut">
              <a:rPr lang="es-ES" smtClean="0"/>
              <a:pPr/>
              <a:t>11/06/2011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2D12-FCCA-4486-A022-9F3D6DC599E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43C4-F390-4256-8646-309A6AA0414E}" type="datetimeFigureOut">
              <a:rPr lang="es-ES" smtClean="0"/>
              <a:pPr/>
              <a:t>11/06/2011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2D12-FCCA-4486-A022-9F3D6DC599E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43C4-F390-4256-8646-309A6AA0414E}" type="datetimeFigureOut">
              <a:rPr lang="es-ES" smtClean="0"/>
              <a:pPr/>
              <a:t>11/06/2011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2D12-FCCA-4486-A022-9F3D6DC599E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43C4-F390-4256-8646-309A6AA0414E}" type="datetimeFigureOut">
              <a:rPr lang="es-ES" smtClean="0"/>
              <a:pPr/>
              <a:t>11/06/2011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2D12-FCCA-4486-A022-9F3D6DC599E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43C4-F390-4256-8646-309A6AA0414E}" type="datetimeFigureOut">
              <a:rPr lang="es-ES" smtClean="0"/>
              <a:pPr/>
              <a:t>11/06/2011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2D12-FCCA-4486-A022-9F3D6DC599E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43C4-F390-4256-8646-309A6AA0414E}" type="datetimeFigureOut">
              <a:rPr lang="es-ES" smtClean="0"/>
              <a:pPr/>
              <a:t>11/06/2011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2D12-FCCA-4486-A022-9F3D6DC599E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43C4-F390-4256-8646-309A6AA0414E}" type="datetimeFigureOut">
              <a:rPr lang="es-ES" smtClean="0"/>
              <a:pPr/>
              <a:t>11/06/2011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2D12-FCCA-4486-A022-9F3D6DC599E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C43C4-F390-4256-8646-309A6AA0414E}" type="datetimeFigureOut">
              <a:rPr lang="es-ES" smtClean="0"/>
              <a:pPr/>
              <a:t>11/06/2011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12D12-FCCA-4486-A022-9F3D6DC599E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Cubo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Área lateral=  4a</a:t>
            </a:r>
            <a:r>
              <a:rPr lang="es-ES" baseline="30000" dirty="0" smtClean="0"/>
              <a:t>2</a:t>
            </a:r>
          </a:p>
          <a:p>
            <a:endParaRPr lang="es-ES" dirty="0" smtClean="0"/>
          </a:p>
          <a:p>
            <a:r>
              <a:rPr lang="es-ES" dirty="0" smtClean="0"/>
              <a:t>Área total= 6a</a:t>
            </a:r>
            <a:r>
              <a:rPr lang="es-ES" baseline="30000" dirty="0" smtClean="0"/>
              <a:t>2</a:t>
            </a:r>
          </a:p>
          <a:p>
            <a:endParaRPr lang="es-ES" dirty="0" smtClean="0"/>
          </a:p>
          <a:p>
            <a:r>
              <a:rPr lang="es-ES" dirty="0" smtClean="0"/>
              <a:t>Diagonal= </a:t>
            </a:r>
            <a:endParaRPr lang="es-ES" dirty="0"/>
          </a:p>
        </p:txBody>
      </p:sp>
      <p:sp>
        <p:nvSpPr>
          <p:cNvPr id="6" name="5 Cubo"/>
          <p:cNvSpPr/>
          <p:nvPr/>
        </p:nvSpPr>
        <p:spPr>
          <a:xfrm>
            <a:off x="5796136" y="2924944"/>
            <a:ext cx="1728192" cy="172819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graphicFrame>
        <p:nvGraphicFramePr>
          <p:cNvPr id="7" name="6 Marcador de contenido"/>
          <p:cNvGraphicFramePr>
            <a:graphicFrameLocks noChangeAspect="1"/>
          </p:cNvGraphicFramePr>
          <p:nvPr>
            <p:ph sz="half" idx="2"/>
          </p:nvPr>
        </p:nvGraphicFramePr>
        <p:xfrm>
          <a:off x="2483768" y="4149080"/>
          <a:ext cx="720080" cy="432048"/>
        </p:xfrm>
        <a:graphic>
          <a:graphicData uri="http://schemas.openxmlformats.org/presentationml/2006/ole">
            <p:oleObj spid="_x0000_s27649" name="Ecuación" r:id="rId4" imgW="31716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CR" dirty="0" smtClean="0"/>
              <a:t>Pirámide  forma depende de la base </a:t>
            </a:r>
            <a:endParaRPr lang="es-CR" dirty="0"/>
          </a:p>
        </p:txBody>
      </p:sp>
      <p:pic>
        <p:nvPicPr>
          <p:cNvPr id="4" name="3 Marcador de contenido" descr="piramide 5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300192" y="1484784"/>
            <a:ext cx="2448272" cy="2736304"/>
          </a:xfrm>
        </p:spPr>
      </p:pic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988840"/>
            <a:ext cx="161925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1700808"/>
            <a:ext cx="222885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47664" y="3933056"/>
            <a:ext cx="2016224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dirty="0" smtClean="0"/>
              <a:t>Área basal 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R" dirty="0" smtClean="0"/>
          </a:p>
          <a:p>
            <a:r>
              <a:rPr lang="es-CR" dirty="0" smtClean="0"/>
              <a:t>Depende del polígono que forme la base</a:t>
            </a:r>
            <a:endParaRPr lang="es-C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CR" dirty="0" smtClean="0"/>
              <a:t/>
            </a:r>
            <a:br>
              <a:rPr lang="es-CR" dirty="0" smtClean="0"/>
            </a:br>
            <a:r>
              <a:rPr lang="es-CR" dirty="0" smtClean="0"/>
              <a:t>Área Lateral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R" dirty="0" smtClean="0"/>
          </a:p>
          <a:p>
            <a:r>
              <a:rPr lang="es-CR" dirty="0" smtClean="0"/>
              <a:t>Área lateral:  Suma de las áreas de las caras laterales.</a:t>
            </a:r>
            <a:endParaRPr lang="es-C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Cono</a:t>
            </a:r>
            <a:endParaRPr lang="es-CR" dirty="0"/>
          </a:p>
        </p:txBody>
      </p:sp>
      <p:pic>
        <p:nvPicPr>
          <p:cNvPr id="4" name="3 Marcador de contenido" descr="cono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827584" y="1844824"/>
            <a:ext cx="3672408" cy="3672408"/>
          </a:xfrm>
        </p:spPr>
      </p:pic>
      <p:sp>
        <p:nvSpPr>
          <p:cNvPr id="5" name="4 CuadroTexto"/>
          <p:cNvSpPr txBox="1"/>
          <p:nvPr/>
        </p:nvSpPr>
        <p:spPr>
          <a:xfrm>
            <a:off x="4644008" y="162880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 smtClean="0"/>
              <a:t>Área Lateral:  </a:t>
            </a:r>
            <a:endParaRPr lang="es-CR" dirty="0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6012160" y="1628800"/>
          <a:ext cx="709414" cy="370582"/>
        </p:xfrm>
        <a:graphic>
          <a:graphicData uri="http://schemas.openxmlformats.org/presentationml/2006/ole">
            <p:oleObj spid="_x0000_s53250" name="Ecuación" r:id="rId5" imgW="266400" imgH="164880" progId="Equation.3">
              <p:embed/>
            </p:oleObj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4644008" y="234888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 smtClean="0"/>
              <a:t>Área basal:  </a:t>
            </a:r>
            <a:endParaRPr lang="es-CR" dirty="0"/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/>
        </p:nvGraphicFramePr>
        <p:xfrm>
          <a:off x="5940152" y="2276872"/>
          <a:ext cx="696714" cy="461640"/>
        </p:xfrm>
        <a:graphic>
          <a:graphicData uri="http://schemas.openxmlformats.org/presentationml/2006/ole">
            <p:oleObj spid="_x0000_s53251" name="Ecuación" r:id="rId6" imgW="24120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/>
          <a:lstStyle/>
          <a:p>
            <a:r>
              <a:rPr lang="es-ES" dirty="0" smtClean="0"/>
              <a:t>Esfera</a:t>
            </a:r>
            <a:endParaRPr lang="es-ES" dirty="0"/>
          </a:p>
        </p:txBody>
      </p:sp>
      <p:pic>
        <p:nvPicPr>
          <p:cNvPr id="4" name="3 Marcador de contenido" descr="esfera.jpg"/>
          <p:cNvPicPr>
            <a:picLocks noGrp="1" noChangeAspect="1"/>
          </p:cNvPicPr>
          <p:nvPr>
            <p:ph sz="half" idx="1"/>
          </p:nvPr>
        </p:nvPicPr>
        <p:blipFill>
          <a:blip r:embed="rId4" cstate="print"/>
          <a:stretch>
            <a:fillRect/>
          </a:stretch>
        </p:blipFill>
        <p:spPr>
          <a:xfrm>
            <a:off x="0" y="1628800"/>
            <a:ext cx="5004048" cy="4968552"/>
          </a:xfrm>
        </p:spPr>
      </p:pic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Área =                    </a:t>
            </a:r>
          </a:p>
          <a:p>
            <a:pPr>
              <a:buNone/>
            </a:pPr>
            <a:r>
              <a:rPr lang="es-ES" dirty="0" smtClean="0"/>
              <a:t>   </a:t>
            </a:r>
          </a:p>
          <a:p>
            <a:endParaRPr lang="es-ES" dirty="0" smtClean="0"/>
          </a:p>
          <a:p>
            <a:r>
              <a:rPr lang="es-ES" dirty="0" smtClean="0"/>
              <a:t>Volumen =   </a:t>
            </a:r>
            <a:endParaRPr lang="es-ES" dirty="0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6084168" y="1988840"/>
          <a:ext cx="1454894" cy="677664"/>
        </p:xfrm>
        <a:graphic>
          <a:graphicData uri="http://schemas.openxmlformats.org/presentationml/2006/ole">
            <p:oleObj spid="_x0000_s1026" name="Ecuación" r:id="rId5" imgW="317160" imgH="203040" progId="Equation.3">
              <p:embed/>
            </p:oleObj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/>
        </p:nvGraphicFramePr>
        <p:xfrm>
          <a:off x="6660232" y="3429000"/>
          <a:ext cx="1368152" cy="1296144"/>
        </p:xfrm>
        <a:graphic>
          <a:graphicData uri="http://schemas.openxmlformats.org/presentationml/2006/ole">
            <p:oleObj spid="_x0000_s1027" name="Ecuación" r:id="rId6" imgW="35532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La esfera</a:t>
            </a:r>
            <a:endParaRPr lang="es-ES" dirty="0"/>
          </a:p>
        </p:txBody>
      </p:sp>
      <p:pic>
        <p:nvPicPr>
          <p:cNvPr id="6" name="5 Marcador de contenido" descr="esfera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32112" y="1772816"/>
            <a:ext cx="6279775" cy="435334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sz="4900" dirty="0" smtClean="0"/>
              <a:t>Prisma     </a:t>
            </a:r>
            <a:r>
              <a:rPr lang="es-ES" dirty="0" smtClean="0"/>
              <a:t>    </a:t>
            </a:r>
            <a:r>
              <a:rPr lang="es-ES" sz="4000" dirty="0" smtClean="0"/>
              <a:t>Su forma depende de la base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Prisma recto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Prisma hexagonal</a:t>
            </a:r>
          </a:p>
          <a:p>
            <a:endParaRPr lang="es-ES" dirty="0"/>
          </a:p>
        </p:txBody>
      </p:sp>
      <p:pic>
        <p:nvPicPr>
          <p:cNvPr id="5" name="3 Marcador de contenido" descr="paralepiped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2204864"/>
            <a:ext cx="3534122" cy="4243635"/>
          </a:xfrm>
          <a:prstGeom prst="rect">
            <a:avLst/>
          </a:prstGeom>
        </p:spPr>
      </p:pic>
      <p:pic>
        <p:nvPicPr>
          <p:cNvPr id="6" name="5 Marcador de contenido" descr="prismaRect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2276872"/>
            <a:ext cx="3672408" cy="39604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Área Lateral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Los lados de un prisma tienen forma de rectángulo.</a:t>
            </a:r>
          </a:p>
          <a:p>
            <a:pPr>
              <a:buNone/>
            </a:pPr>
            <a:endParaRPr lang="es-CR" dirty="0" smtClean="0"/>
          </a:p>
          <a:p>
            <a:r>
              <a:rPr lang="es-CR" dirty="0" smtClean="0"/>
              <a:t>Para calcular el área lateral hay que calcular el área de uno de estos rectángulos y luego multiplicar esta área por la cantidad de lados que tiene el prisma.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Área basal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Es el área de la base del prisma.</a:t>
            </a:r>
          </a:p>
          <a:p>
            <a:r>
              <a:rPr lang="es-CR" dirty="0" smtClean="0"/>
              <a:t>La fórmula para calcular el área de la base depende de la forma que tenga la base.</a:t>
            </a:r>
          </a:p>
          <a:p>
            <a:r>
              <a:rPr lang="es-CR" dirty="0" smtClean="0"/>
              <a:t>La base puede ser un triángulo , un cuadrado o un polígono regular.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dirty="0" smtClean="0"/>
              <a:t>Área total de un prisma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CR" dirty="0" smtClean="0"/>
              <a:t>El área total de un prisma es la suma de</a:t>
            </a:r>
          </a:p>
          <a:p>
            <a:pPr>
              <a:buNone/>
            </a:pPr>
            <a:r>
              <a:rPr lang="es-CR" dirty="0" smtClean="0"/>
              <a:t> su área lateral + área basal</a:t>
            </a:r>
          </a:p>
          <a:p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683568" y="3284984"/>
            <a:ext cx="6480720" cy="1296144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R" dirty="0" smtClean="0"/>
              <a:t>                </a:t>
            </a:r>
            <a:r>
              <a:rPr lang="es-CR" sz="2800" dirty="0" smtClean="0"/>
              <a:t>Área total= Área lateral + Área basal</a:t>
            </a:r>
            <a:endParaRPr lang="es-CR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dirty="0" smtClean="0"/>
              <a:t>Cilindro </a:t>
            </a:r>
            <a:endParaRPr lang="es-CR" dirty="0"/>
          </a:p>
        </p:txBody>
      </p:sp>
      <p:pic>
        <p:nvPicPr>
          <p:cNvPr id="4" name="3 Marcador de contenido" descr="cilindr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419872" y="2132856"/>
            <a:ext cx="2781300" cy="280831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dirty="0" smtClean="0"/>
              <a:t>Área basal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 Posee dos bases la inferior y la superior</a:t>
            </a:r>
          </a:p>
          <a:p>
            <a:endParaRPr lang="es-CR" dirty="0" smtClean="0"/>
          </a:p>
          <a:p>
            <a:r>
              <a:rPr lang="es-CR" dirty="0" smtClean="0"/>
              <a:t>Área de la base      2●</a:t>
            </a:r>
          </a:p>
          <a:p>
            <a:endParaRPr lang="es-CR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4283968" y="2780928"/>
          <a:ext cx="840730" cy="533648"/>
        </p:xfrm>
        <a:graphic>
          <a:graphicData uri="http://schemas.openxmlformats.org/presentationml/2006/ole">
            <p:oleObj spid="_x0000_s45058" name="Ecuación" r:id="rId4" imgW="24120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dirty="0" smtClean="0"/>
              <a:t>Área Lateral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R" dirty="0" smtClean="0"/>
          </a:p>
          <a:p>
            <a:r>
              <a:rPr lang="es-CR" dirty="0" smtClean="0"/>
              <a:t>Área lateral=</a:t>
            </a:r>
            <a:endParaRPr lang="es-CR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3131840" y="2204864"/>
          <a:ext cx="2544762" cy="604837"/>
        </p:xfrm>
        <a:graphic>
          <a:graphicData uri="http://schemas.openxmlformats.org/presentationml/2006/ole">
            <p:oleObj spid="_x0000_s50177" name="Ecuación" r:id="rId4" imgW="78732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dirty="0" smtClean="0"/>
              <a:t>Área Total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R" dirty="0" smtClean="0"/>
          </a:p>
          <a:p>
            <a:r>
              <a:rPr lang="es-CR" dirty="0" smtClean="0"/>
              <a:t>Área total= Área lateral + Área basal</a:t>
            </a:r>
          </a:p>
          <a:p>
            <a:endParaRPr lang="es-CR" dirty="0" smtClean="0"/>
          </a:p>
          <a:p>
            <a:r>
              <a:rPr lang="es-CR" dirty="0" smtClean="0"/>
              <a:t>A. total=  </a:t>
            </a:r>
          </a:p>
          <a:p>
            <a:pPr>
              <a:buNone/>
            </a:pPr>
            <a:endParaRPr lang="es-CR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2771800" y="3429000"/>
          <a:ext cx="1547986" cy="395982"/>
        </p:xfrm>
        <a:graphic>
          <a:graphicData uri="http://schemas.openxmlformats.org/presentationml/2006/ole">
            <p:oleObj spid="_x0000_s51202" name="Ecuación" r:id="rId4" imgW="647640" imgH="21564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232</Words>
  <Application>Microsoft Office PowerPoint</Application>
  <PresentationFormat>Presentación en pantalla (4:3)</PresentationFormat>
  <Paragraphs>67</Paragraphs>
  <Slides>15</Slides>
  <Notes>15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7" baseType="lpstr">
      <vt:lpstr>Tema de Office</vt:lpstr>
      <vt:lpstr>Ecuación</vt:lpstr>
      <vt:lpstr>Cubo</vt:lpstr>
      <vt:lpstr>Prisma         Su forma depende de la base</vt:lpstr>
      <vt:lpstr>Área Lateral</vt:lpstr>
      <vt:lpstr>Área basal</vt:lpstr>
      <vt:lpstr>Área total de un prisma </vt:lpstr>
      <vt:lpstr>Cilindro </vt:lpstr>
      <vt:lpstr>Área basal</vt:lpstr>
      <vt:lpstr>Área Lateral</vt:lpstr>
      <vt:lpstr>Área Total</vt:lpstr>
      <vt:lpstr>Pirámide  forma depende de la base </vt:lpstr>
      <vt:lpstr>Área basal </vt:lpstr>
      <vt:lpstr> Área Lateral</vt:lpstr>
      <vt:lpstr>Cono</vt:lpstr>
      <vt:lpstr>Esfera</vt:lpstr>
      <vt:lpstr>La esfera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esfera</dc:title>
  <dc:creator>Valued Acer Customer</dc:creator>
  <cp:lastModifiedBy>Valued Acer Customer</cp:lastModifiedBy>
  <cp:revision>6</cp:revision>
  <dcterms:created xsi:type="dcterms:W3CDTF">2011-04-20T04:05:50Z</dcterms:created>
  <dcterms:modified xsi:type="dcterms:W3CDTF">2011-06-11T19:56:11Z</dcterms:modified>
</cp:coreProperties>
</file>