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handoutMasterIdLst>
    <p:handoutMasterId r:id="rId3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88" r:id="rId20"/>
    <p:sldId id="272" r:id="rId21"/>
    <p:sldId id="287" r:id="rId22"/>
    <p:sldId id="290" r:id="rId23"/>
    <p:sldId id="291" r:id="rId24"/>
    <p:sldId id="274" r:id="rId25"/>
    <p:sldId id="285" r:id="rId26"/>
    <p:sldId id="275" r:id="rId27"/>
    <p:sldId id="276" r:id="rId28"/>
    <p:sldId id="277" r:id="rId29"/>
    <p:sldId id="283" r:id="rId30"/>
    <p:sldId id="284" r:id="rId31"/>
    <p:sldId id="286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5A120-5055-4DF0-A35C-8FDB4427676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564C3-C7BA-495F-907A-E92E266F430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6F7707F-EE8E-4D39-ABE7-EC783709A117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7DED5D4-FEEF-41FD-8FE6-71CD427A958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7F47-7A3E-44C4-8405-2662CC987782}" type="datetimeFigureOut">
              <a:rPr lang="es-CR" smtClean="0"/>
              <a:pPr/>
              <a:t>10/01/2011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8B86-7295-46F0-87C7-E671BA19415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        </a:t>
            </a:r>
            <a:r>
              <a:rPr lang="es-CR" dirty="0" smtClean="0"/>
              <a:t>              </a:t>
            </a:r>
            <a:r>
              <a:rPr lang="es-CR" sz="2000" dirty="0" smtClean="0"/>
              <a:t>Presentación # 1</a:t>
            </a:r>
            <a:endParaRPr lang="es-CR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R" dirty="0"/>
              <a:t>Para estudiar el concepto de función primero tomemos como referencia el siguiente </a:t>
            </a:r>
          </a:p>
          <a:p>
            <a:pPr>
              <a:buNone/>
            </a:pPr>
            <a:r>
              <a:rPr lang="es-CR" b="1" dirty="0"/>
              <a:t>Ejemplo</a:t>
            </a:r>
          </a:p>
          <a:p>
            <a:r>
              <a:rPr lang="es-CR" dirty="0"/>
              <a:t>Estamos en una sala totalmente oscura y encendemos un bombillo, cuyos rayos de luz impactan un vidrio con objetos impresos sobre él.  Cada objeto proyecta su imagen sobre la pantalla   y obviamente cada uno proyectara en ella una y sola una imagen.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 de una función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9127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Representación de funciones 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R" dirty="0" smtClean="0"/>
              <a:t>Graficas</a:t>
            </a:r>
          </a:p>
          <a:p>
            <a:pPr marL="514350" indent="-514350">
              <a:buFont typeface="+mj-lt"/>
              <a:buAutoNum type="arabicPeriod"/>
            </a:pPr>
            <a:r>
              <a:rPr lang="es-CR" dirty="0" smtClean="0"/>
              <a:t>Tablas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grafica cotidiana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lordys\Mis documentos\Mis imágenes\mate\funcion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53419"/>
            <a:ext cx="6840760" cy="381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tabla</a:t>
            </a:r>
            <a:b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dirty="0" smtClean="0"/>
              <a:t> </a:t>
            </a:r>
            <a:endParaRPr lang="es-CR" dirty="0"/>
          </a:p>
        </p:txBody>
      </p:sp>
      <p:pic>
        <p:nvPicPr>
          <p:cNvPr id="4" name="3 Marcador de contenido" descr="Image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229600" cy="1033929"/>
          </a:xfrm>
        </p:spPr>
      </p:pic>
      <p:sp>
        <p:nvSpPr>
          <p:cNvPr id="5" name="4 Rectángulo"/>
          <p:cNvSpPr/>
          <p:nvPr/>
        </p:nvSpPr>
        <p:spPr>
          <a:xfrm>
            <a:off x="395536" y="2551837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Esta tabla corresponden al número aproximado de bacterias, en miles, de una colonia a lo largo del tiempo medido en horas.</a:t>
            </a:r>
            <a:br>
              <a:rPr lang="es-ES" sz="2800" dirty="0" smtClean="0"/>
            </a:br>
            <a:r>
              <a:rPr lang="es-ES" sz="2800" dirty="0" smtClean="0"/>
              <a:t> La variable independiente es el tiempo medido en horas y la dependiente el número de bacterias en miles.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cartesiano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graficas se elaboran en una plano que recibe el nombre de plano cartesiano, este esta formado por un eje x ( también llamado ejes de las </a:t>
            </a:r>
            <a:r>
              <a:rPr lang="es-ES" dirty="0" smtClean="0"/>
              <a:t>abscisas</a:t>
            </a:r>
            <a:r>
              <a:rPr lang="es-ES" dirty="0" smtClean="0"/>
              <a:t>)en </a:t>
            </a:r>
            <a:r>
              <a:rPr lang="es-ES" dirty="0" smtClean="0"/>
              <a:t>posición horizontal y un eje y ( también llamado eje de las </a:t>
            </a:r>
            <a:r>
              <a:rPr lang="es-ES" dirty="0" smtClean="0"/>
              <a:t>ordenadas</a:t>
            </a:r>
            <a:r>
              <a:rPr lang="es-ES" dirty="0" smtClean="0"/>
              <a:t>) </a:t>
            </a:r>
            <a:r>
              <a:rPr lang="es-ES" dirty="0" smtClean="0"/>
              <a:t>en posición vertical .  El punto de intersección de ambos ejes se les llama punto de origen.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cartesiano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49685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cartesiano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9046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 ordenados ubicados en el plano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lordys\Mis documentos\Mis imágenes\mate\pares ordenad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50" y="2523331"/>
            <a:ext cx="2857500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 ordenados ubicados en el plano</a:t>
            </a:r>
            <a:endParaRPr lang="es-CR" dirty="0"/>
          </a:p>
        </p:txBody>
      </p:sp>
      <p:pic>
        <p:nvPicPr>
          <p:cNvPr id="7" name="Picture 2" descr="C:\Documents and Settings\lordys\Mis documentos\Mis imágenes\mate\pares ordenado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3672408" cy="4104456"/>
          </a:xfrm>
          <a:prstGeom prst="rect">
            <a:avLst/>
          </a:prstGeom>
          <a:noFill/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R" sz="2000" dirty="0" smtClean="0">
                <a:solidFill>
                  <a:srgbClr val="FF0000"/>
                </a:solidFill>
              </a:rPr>
              <a:t>-5 es la pre imagen de 3</a:t>
            </a:r>
          </a:p>
          <a:p>
            <a:r>
              <a:rPr lang="es-CR" sz="2000" dirty="0" smtClean="0">
                <a:solidFill>
                  <a:srgbClr val="FF0000"/>
                </a:solidFill>
              </a:rPr>
              <a:t>3 es la imagen de -5</a:t>
            </a:r>
          </a:p>
          <a:p>
            <a:pPr>
              <a:buNone/>
            </a:pPr>
            <a:endParaRPr lang="es-CR" sz="2000" dirty="0" smtClean="0"/>
          </a:p>
          <a:p>
            <a:pPr>
              <a:buFont typeface="Wingdings" pitchFamily="2" charset="2"/>
              <a:buChar char="v"/>
            </a:pPr>
            <a:r>
              <a:rPr lang="es-CR" sz="2000" dirty="0" smtClean="0">
                <a:solidFill>
                  <a:schemeClr val="accent4">
                    <a:lumMod val="75000"/>
                  </a:schemeClr>
                </a:solidFill>
              </a:rPr>
              <a:t>6 es la pre imagen de 5</a:t>
            </a:r>
          </a:p>
          <a:p>
            <a:pPr>
              <a:buFont typeface="Wingdings" pitchFamily="2" charset="2"/>
              <a:buChar char="v"/>
            </a:pPr>
            <a:r>
              <a:rPr lang="es-CR" sz="2000" dirty="0" smtClean="0">
                <a:solidFill>
                  <a:schemeClr val="accent4">
                    <a:lumMod val="75000"/>
                  </a:schemeClr>
                </a:solidFill>
              </a:rPr>
              <a:t>5 es la imagen de 6 </a:t>
            </a:r>
          </a:p>
          <a:p>
            <a:pPr>
              <a:buNone/>
            </a:pPr>
            <a:endParaRPr lang="es-CR" sz="2000" dirty="0" smtClean="0"/>
          </a:p>
          <a:p>
            <a:pPr>
              <a:buFont typeface="Wingdings" pitchFamily="2" charset="2"/>
              <a:buChar char="Ø"/>
            </a:pPr>
            <a:r>
              <a:rPr lang="es-CR" sz="2000" dirty="0" smtClean="0">
                <a:solidFill>
                  <a:srgbClr val="00B050"/>
                </a:solidFill>
              </a:rPr>
              <a:t>0 es la pre imagen de 0</a:t>
            </a:r>
          </a:p>
          <a:p>
            <a:pPr>
              <a:buFont typeface="Wingdings" pitchFamily="2" charset="2"/>
              <a:buChar char="Ø"/>
            </a:pPr>
            <a:r>
              <a:rPr lang="es-CR" sz="2000" dirty="0" smtClean="0">
                <a:solidFill>
                  <a:srgbClr val="00B050"/>
                </a:solidFill>
              </a:rPr>
              <a:t>O es la imagen de 0</a:t>
            </a:r>
          </a:p>
          <a:p>
            <a:pPr>
              <a:buNone/>
            </a:pPr>
            <a:endParaRPr lang="es-CR" sz="2000" dirty="0" smtClean="0"/>
          </a:p>
          <a:p>
            <a:pPr>
              <a:buFont typeface="Wingdings" pitchFamily="2" charset="2"/>
              <a:buChar char="ü"/>
            </a:pPr>
            <a:r>
              <a:rPr lang="es-C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4,5 es la pre imagen de -3,5</a:t>
            </a:r>
          </a:p>
          <a:p>
            <a:pPr>
              <a:buFont typeface="Wingdings" pitchFamily="2" charset="2"/>
              <a:buChar char="ü"/>
            </a:pPr>
            <a:r>
              <a:rPr lang="es-C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-3,5 es la imagen de 4,5 </a:t>
            </a:r>
            <a:endParaRPr lang="es-C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100" b="1" dirty="0" smtClean="0"/>
              <a:t>Ejemplo</a:t>
            </a:r>
            <a:r>
              <a:rPr lang="es-CR" sz="3100" dirty="0" smtClean="0"/>
              <a:t>.  Represente el punto ( -3 , 5) en un sistema coordenado rectangular</a:t>
            </a:r>
            <a:r>
              <a:rPr lang="es-CR" dirty="0" smtClean="0"/>
              <a:t>  </a:t>
            </a:r>
            <a:endParaRPr lang="es-CR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49685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Ilustrado </a:t>
            </a:r>
            <a:endParaRPr lang="es-C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57606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 imágenes y </a:t>
            </a:r>
            <a:b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imágenes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 los siguientes ejemplos usted va a entender claramente cómo localizar la imagen y la pre imagen que determina un punto de la gráfica de una función.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CR" sz="3200" dirty="0" smtClean="0"/>
              <a:t>.  De acuerdo con la información dada en la gráfica de la función </a:t>
            </a:r>
            <a:r>
              <a:rPr lang="es-CR" sz="3200" i="1" dirty="0" smtClean="0"/>
              <a:t>f </a:t>
            </a:r>
            <a:r>
              <a:rPr lang="es-CR" sz="3200" dirty="0" smtClean="0"/>
              <a:t>, tenemos que:</a:t>
            </a:r>
            <a:endParaRPr lang="es-CR" sz="3200" dirty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17646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s-CR" dirty="0" smtClean="0"/>
          </a:p>
          <a:p>
            <a:r>
              <a:rPr lang="es-CR" dirty="0" smtClean="0"/>
              <a:t>4 es la preimagen de 2 </a:t>
            </a:r>
          </a:p>
          <a:p>
            <a:r>
              <a:rPr lang="es-CR" dirty="0" smtClean="0"/>
              <a:t>-1 es la preimagen -2</a:t>
            </a:r>
          </a:p>
          <a:p>
            <a:r>
              <a:rPr lang="es-CR" dirty="0" smtClean="0"/>
              <a:t>0 es la preimagen de -1</a:t>
            </a:r>
          </a:p>
          <a:p>
            <a:r>
              <a:rPr lang="es-CR" dirty="0" smtClean="0"/>
              <a:t>2 es la preimagen de 0</a:t>
            </a:r>
          </a:p>
          <a:p>
            <a:r>
              <a:rPr lang="es-CR" dirty="0" smtClean="0"/>
              <a:t>-2 es la preimagen de 0</a:t>
            </a:r>
          </a:p>
          <a:p>
            <a:r>
              <a:rPr lang="es-CR" dirty="0" smtClean="0"/>
              <a:t>6 es la preimagen de 0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CR" sz="3200" dirty="0" smtClean="0"/>
              <a:t>.  De acuerdo con la información dada en la gráfica de la función </a:t>
            </a:r>
            <a:r>
              <a:rPr lang="es-CR" sz="3200" i="1" dirty="0" smtClean="0"/>
              <a:t>f </a:t>
            </a:r>
            <a:r>
              <a:rPr lang="es-CR" sz="3200" dirty="0" smtClean="0"/>
              <a:t>, tenemos que:</a:t>
            </a:r>
            <a:endParaRPr lang="es-CR" sz="32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672408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2 es la imagen de 4</a:t>
            </a:r>
          </a:p>
          <a:p>
            <a:r>
              <a:rPr lang="es-CR" dirty="0" smtClean="0"/>
              <a:t>-2 es la imagen de -1</a:t>
            </a:r>
          </a:p>
          <a:p>
            <a:r>
              <a:rPr lang="es-CR" dirty="0" smtClean="0"/>
              <a:t>-1 es imagen de 0</a:t>
            </a:r>
          </a:p>
          <a:p>
            <a:r>
              <a:rPr lang="es-CR" dirty="0" smtClean="0"/>
              <a:t>0 es imagen de 2</a:t>
            </a:r>
          </a:p>
          <a:p>
            <a:r>
              <a:rPr lang="es-CR" dirty="0" smtClean="0"/>
              <a:t>0 es imagen de -2</a:t>
            </a:r>
          </a:p>
          <a:p>
            <a:r>
              <a:rPr lang="es-CR" dirty="0" smtClean="0"/>
              <a:t>0 es imagen de 6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en una grafica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dominio siempre va a estar presente en el eje x.  Siempre debemos de enfocar nuestra atención solo en el eje x cuando nos pregunten por el dominio de la función.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r>
              <a:rPr lang="es-ES" sz="3600" dirty="0" smtClean="0"/>
              <a:t>Se lee de izquierda a derecha</a:t>
            </a:r>
            <a:endParaRPr lang="es-C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Ámbito o rango en </a:t>
            </a: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grafica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Todos los puntos proyectados sobre el eje y  constituyen el ámbito de la función.</a:t>
            </a:r>
          </a:p>
          <a:p>
            <a:endParaRPr lang="es-CR" dirty="0" smtClean="0"/>
          </a:p>
          <a:p>
            <a:r>
              <a:rPr lang="es-CR" dirty="0" smtClean="0"/>
              <a:t>Se lee de abajo hacia arriba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y ámbito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1484784"/>
            <a:ext cx="6048671" cy="29654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1331640" y="472514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Dominio   [ -12  ,   6  ]</a:t>
            </a:r>
            <a:endParaRPr lang="es-CR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558924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Ámbito  [-6 ,   8  ]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436510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Dominio   [ -1 ,   4  ]</a:t>
            </a:r>
            <a:endParaRPr lang="es-CR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y ámbito </a:t>
            </a:r>
            <a:endParaRPr lang="es-CR" dirty="0"/>
          </a:p>
        </p:txBody>
      </p:sp>
      <p:pic>
        <p:nvPicPr>
          <p:cNvPr id="4" name="Imagen 3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64807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331640" y="508518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Ámbito    [ -2 ,  3 ]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y ámbito </a:t>
            </a:r>
            <a:endParaRPr lang="es-CR" dirty="0"/>
          </a:p>
        </p:txBody>
      </p:sp>
      <p:pic>
        <p:nvPicPr>
          <p:cNvPr id="4" name="Imagen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556792"/>
            <a:ext cx="5472608" cy="296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259632" y="472514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Dominio [ 0 ,   4  ]</a:t>
            </a:r>
            <a:endParaRPr lang="es-CR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403648" y="558924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Ámbito  [-2 ,   3  ]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y ámbito </a:t>
            </a:r>
            <a:endParaRPr lang="es-CR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4680520" cy="257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15616" y="465313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Dominio ]-5 ,  +∞ [  - {2}</a:t>
            </a:r>
            <a:endParaRPr lang="es-CR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5373216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Ámbito  ]-3 , +∞ [   - {4}</a:t>
            </a:r>
          </a:p>
          <a:p>
            <a:r>
              <a:rPr lang="es-CR" sz="2800" dirty="0" smtClean="0"/>
              <a:t> 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 y ámbito </a:t>
            </a:r>
            <a:endParaRPr lang="es-CR" dirty="0"/>
          </a:p>
        </p:txBody>
      </p:sp>
      <p:pic>
        <p:nvPicPr>
          <p:cNvPr id="4" name="Imagen 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52565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15616" y="465313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Dominio [ -5 ,  +∞ [</a:t>
            </a:r>
            <a:endParaRPr lang="es-CR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5373216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/>
              <a:t>Ámbito  [ -1 , +∞ [</a:t>
            </a:r>
          </a:p>
          <a:p>
            <a:r>
              <a:rPr lang="es-CR" sz="2800" dirty="0" smtClean="0"/>
              <a:t> </a:t>
            </a: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función</a:t>
            </a:r>
            <a:endParaRPr lang="es-C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CR" dirty="0" smtClean="0"/>
              <a:t>    Dados </a:t>
            </a:r>
            <a:r>
              <a:rPr lang="es-CR" dirty="0"/>
              <a:t>dos conjuntos A y B, llamamos función </a:t>
            </a:r>
            <a:r>
              <a:rPr lang="es-CR" dirty="0" smtClean="0"/>
              <a:t>a la </a:t>
            </a:r>
            <a:r>
              <a:rPr lang="es-CR" dirty="0"/>
              <a:t>correspondencia de A en B en la cual todos los elementos de A tienen a lo sumo una imagen en B, es decir una imagen o ninguna. </a:t>
            </a:r>
          </a:p>
          <a:p>
            <a:pPr algn="just">
              <a:buNone/>
            </a:pPr>
            <a:endParaRPr lang="es-CR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21088"/>
            <a:ext cx="45365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asos de dominio y ámbito </a:t>
            </a:r>
            <a:b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continuo</a:t>
            </a:r>
            <a:endParaRPr lang="es-C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544616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27584" y="4293096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dirty="0" smtClean="0"/>
              <a:t>Dominio [ -4 ,  0 ] U ] 2 , +∞[ </a:t>
            </a:r>
            <a:endParaRPr lang="es-CR" sz="2800" dirty="0"/>
          </a:p>
        </p:txBody>
      </p:sp>
      <p:sp>
        <p:nvSpPr>
          <p:cNvPr id="6" name="5 Rectángulo"/>
          <p:cNvSpPr/>
          <p:nvPr/>
        </p:nvSpPr>
        <p:spPr>
          <a:xfrm>
            <a:off x="827584" y="5157192"/>
            <a:ext cx="4873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dirty="0" smtClean="0"/>
              <a:t>Ámbito  {-1} U[ 0 , 2 ] U ]4 , +∞[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Diagrama satelital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 una forma de representar una función. </a:t>
            </a:r>
          </a:p>
          <a:p>
            <a:pPr>
              <a:buNone/>
            </a:pPr>
            <a:r>
              <a:rPr lang="es-CR" dirty="0" smtClean="0"/>
              <a:t>   Para que sea función debe cumplir con ciertas condiciones.  </a:t>
            </a:r>
          </a:p>
          <a:p>
            <a:pPr marL="514350" indent="-514350">
              <a:buAutoNum type="arabicPeriod"/>
            </a:pPr>
            <a:r>
              <a:rPr lang="es-CR" dirty="0" smtClean="0"/>
              <a:t>Cada pre imagen debe de tener una sola imagen</a:t>
            </a:r>
          </a:p>
          <a:p>
            <a:pPr marL="514350" indent="-514350">
              <a:buAutoNum type="arabicPeriod"/>
            </a:pPr>
            <a:r>
              <a:rPr lang="es-CR" dirty="0" smtClean="0"/>
              <a:t>Una imagen debe de tener al menos  una preimagen. </a:t>
            </a:r>
          </a:p>
          <a:p>
            <a:pPr marL="514350" indent="-514350">
              <a:buAutoNum type="arabicPeriod"/>
            </a:pPr>
            <a:r>
              <a:rPr lang="es-CR" dirty="0" smtClean="0"/>
              <a:t>En el dominio no puede sobrar elementos.</a:t>
            </a:r>
          </a:p>
          <a:p>
            <a:pPr marL="514350" indent="-514350">
              <a:buFont typeface="+mj-lt"/>
              <a:buAutoNum type="arabicParenR"/>
            </a:pP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Ejemplos de funciones </a:t>
            </a:r>
            <a:endParaRPr lang="es-C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208823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44824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44824"/>
            <a:ext cx="2016224" cy="148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Ejemplos de no funciones </a:t>
            </a:r>
            <a:endParaRPr lang="es-C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2413" y="2452571"/>
            <a:ext cx="1805731" cy="140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Dominio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R" dirty="0" smtClean="0"/>
          </a:p>
          <a:p>
            <a:r>
              <a:rPr lang="es-CR" dirty="0" smtClean="0"/>
              <a:t>Al </a:t>
            </a:r>
            <a:r>
              <a:rPr lang="es-CR" b="1" dirty="0"/>
              <a:t>conjunto A</a:t>
            </a:r>
            <a:r>
              <a:rPr lang="es-CR" dirty="0"/>
              <a:t> le llamamos </a:t>
            </a:r>
            <a:r>
              <a:rPr lang="es-CR" b="1" dirty="0"/>
              <a:t>Dominio</a:t>
            </a:r>
            <a:r>
              <a:rPr lang="es-CR" dirty="0"/>
              <a:t> y a los elementos que viven en el dominio  se les llama </a:t>
            </a:r>
            <a:r>
              <a:rPr lang="es-CR" b="1" dirty="0" smtClean="0"/>
              <a:t>pre imágenes </a:t>
            </a:r>
            <a:r>
              <a:rPr lang="es-CR" dirty="0"/>
              <a:t>y se representan con la letra </a:t>
            </a:r>
            <a:r>
              <a:rPr lang="es-CR" b="1" dirty="0"/>
              <a:t>X.  </a:t>
            </a:r>
            <a:r>
              <a:rPr lang="es-CR" dirty="0"/>
              <a:t>La </a:t>
            </a:r>
            <a:r>
              <a:rPr lang="es-CR" b="1" dirty="0"/>
              <a:t>X </a:t>
            </a:r>
            <a:r>
              <a:rPr lang="es-CR" dirty="0"/>
              <a:t>es la</a:t>
            </a:r>
            <a:r>
              <a:rPr lang="es-CR" b="1" dirty="0"/>
              <a:t> variable independiente.</a:t>
            </a:r>
            <a:endParaRPr lang="es-CR" dirty="0"/>
          </a:p>
          <a:p>
            <a:endParaRPr lang="es-CR" dirty="0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653136"/>
            <a:ext cx="45365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odominio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Al </a:t>
            </a:r>
            <a:r>
              <a:rPr lang="es-CR" b="1" dirty="0" smtClean="0"/>
              <a:t>conjunto B</a:t>
            </a:r>
            <a:r>
              <a:rPr lang="es-CR" dirty="0" smtClean="0"/>
              <a:t> le llamamos </a:t>
            </a:r>
            <a:r>
              <a:rPr lang="es-CR" b="1" dirty="0" smtClean="0"/>
              <a:t>Codominio</a:t>
            </a:r>
            <a:r>
              <a:rPr lang="es-CR" dirty="0" smtClean="0"/>
              <a:t> y a los elementos que viven en el codominio  se les llama </a:t>
            </a:r>
            <a:r>
              <a:rPr lang="es-CR" b="1" dirty="0" smtClean="0"/>
              <a:t>imágenes </a:t>
            </a:r>
            <a:r>
              <a:rPr lang="es-CR" dirty="0" smtClean="0"/>
              <a:t>y se representan con la letra </a:t>
            </a:r>
            <a:r>
              <a:rPr lang="es-CR" b="1" dirty="0" smtClean="0"/>
              <a:t>y. </a:t>
            </a:r>
            <a:r>
              <a:rPr lang="es-CR" dirty="0" smtClean="0"/>
              <a:t>La </a:t>
            </a:r>
            <a:r>
              <a:rPr lang="es-CR" b="1" dirty="0" smtClean="0"/>
              <a:t>Y </a:t>
            </a:r>
            <a:r>
              <a:rPr lang="es-CR" dirty="0" smtClean="0"/>
              <a:t>es la</a:t>
            </a:r>
            <a:r>
              <a:rPr lang="es-CR" b="1" dirty="0" smtClean="0"/>
              <a:t> variable dependiente de X.   </a:t>
            </a:r>
            <a:r>
              <a:rPr lang="es-CR" dirty="0" smtClean="0"/>
              <a:t>Donde</a:t>
            </a:r>
            <a:r>
              <a:rPr lang="es-CR" b="1" dirty="0" smtClean="0"/>
              <a:t> y = f(X)</a:t>
            </a:r>
            <a:endParaRPr lang="es-CR" dirty="0" smtClean="0"/>
          </a:p>
          <a:p>
            <a:endParaRPr lang="es-CR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437112"/>
            <a:ext cx="45365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Notación interpretación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51125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 ordenados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Los elementos de una función se representan por medio de </a:t>
            </a:r>
            <a:r>
              <a:rPr lang="es-CR" b="1" dirty="0"/>
              <a:t>pares ordenados</a:t>
            </a:r>
            <a:r>
              <a:rPr lang="es-CR" dirty="0"/>
              <a:t>, donde la primera cantidad pertenece al dominio y la segunda al codominio.</a:t>
            </a:r>
          </a:p>
          <a:p>
            <a:endParaRPr lang="es-CR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05064"/>
            <a:ext cx="41044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de pares ordenados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(3 , 7)      </a:t>
            </a:r>
            <a:r>
              <a:rPr lang="es-CR" dirty="0" smtClean="0"/>
              <a:t>← par ordenado   </a:t>
            </a:r>
          </a:p>
          <a:p>
            <a:pPr>
              <a:buNone/>
            </a:pPr>
            <a:endParaRPr lang="es-CR" dirty="0"/>
          </a:p>
          <a:p>
            <a:r>
              <a:rPr lang="es-CR" dirty="0" smtClean="0"/>
              <a:t> </a:t>
            </a:r>
            <a:r>
              <a:rPr lang="es-CR" dirty="0"/>
              <a:t>Observe que 3 es la variable independiente también llamada pre imagen</a:t>
            </a:r>
            <a:r>
              <a:rPr lang="es-CR" dirty="0" smtClean="0"/>
              <a:t>.</a:t>
            </a:r>
          </a:p>
          <a:p>
            <a:pPr>
              <a:buNone/>
            </a:pPr>
            <a:endParaRPr lang="es-CR" dirty="0"/>
          </a:p>
          <a:p>
            <a:r>
              <a:rPr lang="es-CR" dirty="0"/>
              <a:t> </a:t>
            </a:r>
            <a:r>
              <a:rPr lang="es-CR" dirty="0" smtClean="0"/>
              <a:t>7 </a:t>
            </a:r>
            <a:r>
              <a:rPr lang="es-CR" dirty="0"/>
              <a:t>es la variable </a:t>
            </a:r>
            <a:r>
              <a:rPr lang="es-CR" dirty="0" smtClean="0"/>
              <a:t>dependiente </a:t>
            </a:r>
            <a:r>
              <a:rPr lang="es-CR" dirty="0"/>
              <a:t>también llamada imagen. </a:t>
            </a:r>
          </a:p>
          <a:p>
            <a:pPr>
              <a:buNone/>
            </a:pP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 de una función 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Sea f una función, el grafico de f lo denotamos G</a:t>
            </a:r>
            <a:r>
              <a:rPr lang="es-CR" baseline="-25000" dirty="0" smtClean="0"/>
              <a:t>f</a:t>
            </a:r>
            <a:r>
              <a:rPr lang="es-CR" dirty="0" smtClean="0"/>
              <a:t>   y se define, como el conjunto de pares ordenados. </a:t>
            </a:r>
          </a:p>
          <a:p>
            <a:pPr>
              <a:buNone/>
            </a:pPr>
            <a:endParaRPr lang="es-CR" baseline="-25000" dirty="0" smtClean="0"/>
          </a:p>
          <a:p>
            <a:endParaRPr lang="es-C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308</TotalTime>
  <Words>838</Words>
  <Application>Microsoft Office PowerPoint</Application>
  <PresentationFormat>Presentación en pantalla (4:3)</PresentationFormat>
  <Paragraphs>101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Fundición</vt:lpstr>
      <vt:lpstr>Diseño personalizado</vt:lpstr>
      <vt:lpstr>Funciones                       Presentación # 1</vt:lpstr>
      <vt:lpstr>Ejemplo Ilustrado </vt:lpstr>
      <vt:lpstr>Definición de función</vt:lpstr>
      <vt:lpstr>Dominio</vt:lpstr>
      <vt:lpstr>Codominio</vt:lpstr>
      <vt:lpstr>Notación interpretación</vt:lpstr>
      <vt:lpstr>Pares ordenados</vt:lpstr>
      <vt:lpstr>Ejemplos de pares ordenados</vt:lpstr>
      <vt:lpstr>Gráfico de una función </vt:lpstr>
      <vt:lpstr>Gráfico de una función </vt:lpstr>
      <vt:lpstr>Representación de funciones  </vt:lpstr>
      <vt:lpstr>Ejemplo de grafica cotidiana</vt:lpstr>
      <vt:lpstr>Ejemplo de tabla  </vt:lpstr>
      <vt:lpstr>Plano cartesiano</vt:lpstr>
      <vt:lpstr>Plano cartesiano </vt:lpstr>
      <vt:lpstr>Plano cartesiano </vt:lpstr>
      <vt:lpstr>Pares ordenados ubicados en el plano</vt:lpstr>
      <vt:lpstr>Pares ordenados ubicados en el plano</vt:lpstr>
      <vt:lpstr>Ejemplo.  Represente el punto ( -3 , 5) en un sistema coordenado rectangular  </vt:lpstr>
      <vt:lpstr>Interpretación de imágenes y  pre imágenes </vt:lpstr>
      <vt:lpstr>Ejemplo.  De acuerdo con la información dada en la gráfica de la función f , tenemos que:</vt:lpstr>
      <vt:lpstr>Ejemplo.  De acuerdo con la información dada en la gráfica de la función f , tenemos que:</vt:lpstr>
      <vt:lpstr>Dominio en una grafica </vt:lpstr>
      <vt:lpstr>Ámbito o rango en una grafica </vt:lpstr>
      <vt:lpstr>Dominio y ámbito </vt:lpstr>
      <vt:lpstr>Dominio y ámbito </vt:lpstr>
      <vt:lpstr>Dominio y ámbito </vt:lpstr>
      <vt:lpstr>Dominio y ámbito </vt:lpstr>
      <vt:lpstr>Dominio y ámbito </vt:lpstr>
      <vt:lpstr>Casos de dominio y ámbito  no continuo</vt:lpstr>
      <vt:lpstr>Diagrama satelital</vt:lpstr>
      <vt:lpstr>Ejemplos de funciones </vt:lpstr>
      <vt:lpstr>Ejemplos de no funciones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</dc:title>
  <dc:creator>Lordys</dc:creator>
  <cp:lastModifiedBy>Lordys</cp:lastModifiedBy>
  <cp:revision>30</cp:revision>
  <dcterms:created xsi:type="dcterms:W3CDTF">2010-12-28T23:26:34Z</dcterms:created>
  <dcterms:modified xsi:type="dcterms:W3CDTF">2011-01-10T16:44:20Z</dcterms:modified>
</cp:coreProperties>
</file>